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4.svg" ContentType="image/svg+xml"/>
  <Override PartName="/ppt/media/image27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3"/>
    <p:sldId id="258" r:id="rId4"/>
    <p:sldId id="259" r:id="rId5"/>
    <p:sldId id="261" r:id="rId6"/>
    <p:sldId id="277" r:id="rId7"/>
    <p:sldId id="278" r:id="rId8"/>
    <p:sldId id="279" r:id="rId9"/>
    <p:sldId id="280" r:id="rId10"/>
    <p:sldId id="281" r:id="rId11"/>
    <p:sldId id="284" r:id="rId12"/>
    <p:sldId id="282" r:id="rId13"/>
    <p:sldId id="283" r:id="rId14"/>
    <p:sldId id="285" r:id="rId15"/>
    <p:sldId id="286" r:id="rId16"/>
    <p:sldId id="288" r:id="rId17"/>
    <p:sldId id="291" r:id="rId18"/>
    <p:sldId id="292" r:id="rId19"/>
    <p:sldId id="294" r:id="rId20"/>
    <p:sldId id="295" r:id="rId21"/>
    <p:sldId id="296" r:id="rId22"/>
    <p:sldId id="299" r:id="rId23"/>
    <p:sldId id="300" r:id="rId24"/>
    <p:sldId id="301" r:id="rId25"/>
    <p:sldId id="302" r:id="rId26"/>
    <p:sldId id="303" r:id="rId27"/>
    <p:sldId id="306" r:id="rId28"/>
    <p:sldId id="307" r:id="rId29"/>
  </p:sldIdLst>
  <p:sldSz cx="6858000" cy="9144000" type="screen4x3"/>
  <p:notesSz cx="6858000" cy="9144000"/>
  <p:embeddedFontLst>
    <p:embeddedFont>
      <p:font typeface="汉仪力量黑简" panose="00020600040101010101" charset="-122"/>
      <p:regular r:id="rId35"/>
    </p:embeddedFont>
    <p:embeddedFont>
      <p:font typeface="汉仪铸字美心体简" panose="00020600040101010101" charset="-122"/>
      <p:regular r:id="rId36"/>
    </p:embeddedFont>
    <p:embeddedFont>
      <p:font typeface="方正粗黑宋简体" panose="02000000000000000000" pitchFamily="2" charset="-122"/>
      <p:regular r:id="rId37"/>
    </p:embeddedFont>
    <p:embeddedFont>
      <p:font typeface="汉仪劲楷简" panose="00020600040101010101" charset="-122"/>
      <p:regular r:id="rId38"/>
    </p:embeddedFont>
    <p:embeddedFont>
      <p:font typeface="方正兰亭黑简体" panose="02000000000000000000" charset="-122"/>
      <p:regular r:id="rId39"/>
    </p:embeddedFont>
    <p:embeddedFont>
      <p:font typeface="微软雅黑" panose="020B0503020204020204" charset="-122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  <p:embeddedFont>
      <p:font typeface="汉仪汉黑W" panose="00020600040101010101" charset="-122"/>
      <p:regular r:id="rId45"/>
    </p:embeddedFont>
    <p:embeddedFont>
      <p:font typeface="华康行楷体 W5" panose="03000509000000000000" charset="-122"/>
      <p:regular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880"/>
        <p:guide pos="21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gs" Target="tags/tag121.xml"/><Relationship Id="rId46" Type="http://schemas.openxmlformats.org/officeDocument/2006/relationships/font" Target="fonts/font12.fntdata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74325" y="1219313"/>
            <a:ext cx="5512050" cy="3427518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74325" y="4747640"/>
            <a:ext cx="5512050" cy="1963382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42225" y="1032096"/>
            <a:ext cx="6172200" cy="731107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74325" y="3312307"/>
            <a:ext cx="5512050" cy="1358526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74325" y="4747640"/>
            <a:ext cx="5512050" cy="628858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25" y="811275"/>
            <a:ext cx="6170175" cy="9408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42225" y="1987384"/>
            <a:ext cx="6170175" cy="6346189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9825" y="5131676"/>
            <a:ext cx="4369950" cy="1022495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119825" y="6154171"/>
            <a:ext cx="4369950" cy="1156907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25" y="811275"/>
            <a:ext cx="6170175" cy="9408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225" y="2001786"/>
            <a:ext cx="2911950" cy="633178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06525" y="2001786"/>
            <a:ext cx="2911950" cy="6331787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25" y="811275"/>
            <a:ext cx="6170175" cy="9408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42225" y="1905777"/>
            <a:ext cx="3005100" cy="508847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42225" y="2472229"/>
            <a:ext cx="3005100" cy="5861344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507609" y="1895815"/>
            <a:ext cx="3005100" cy="508847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609" y="2472229"/>
            <a:ext cx="3005100" cy="5861344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25" y="811275"/>
            <a:ext cx="6170175" cy="9408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42225" y="2073792"/>
            <a:ext cx="2943606" cy="614457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572100" y="2073792"/>
            <a:ext cx="2940300" cy="614457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5757075" y="1219313"/>
            <a:ext cx="587250" cy="6706222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14350" y="1219313"/>
            <a:ext cx="5157675" cy="6706222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342225" y="811275"/>
            <a:ext cx="6170175" cy="940887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342225" y="1987384"/>
            <a:ext cx="6170175" cy="6346189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344250" y="8419981"/>
            <a:ext cx="1518750" cy="42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2315250" y="8419981"/>
            <a:ext cx="2227500" cy="42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4993650" y="8419981"/>
            <a:ext cx="1518750" cy="422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svg"/><Relationship Id="rId8" Type="http://schemas.openxmlformats.org/officeDocument/2006/relationships/image" Target="../media/image39.png"/><Relationship Id="rId7" Type="http://schemas.openxmlformats.org/officeDocument/2006/relationships/image" Target="../media/image38.svg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77.xml"/><Relationship Id="rId13" Type="http://schemas.openxmlformats.org/officeDocument/2006/relationships/image" Target="../media/image44.svg"/><Relationship Id="rId12" Type="http://schemas.openxmlformats.org/officeDocument/2006/relationships/image" Target="../media/image43.png"/><Relationship Id="rId11" Type="http://schemas.openxmlformats.org/officeDocument/2006/relationships/image" Target="../media/image42.svg"/><Relationship Id="rId10" Type="http://schemas.openxmlformats.org/officeDocument/2006/relationships/image" Target="../media/image41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88.xml"/><Relationship Id="rId13" Type="http://schemas.openxmlformats.org/officeDocument/2006/relationships/image" Target="../media/image46.svg"/><Relationship Id="rId12" Type="http://schemas.openxmlformats.org/officeDocument/2006/relationships/image" Target="../media/image45.png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7.xml"/><Relationship Id="rId6" Type="http://schemas.openxmlformats.org/officeDocument/2006/relationships/image" Target="../media/image1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3.xml"/><Relationship Id="rId4" Type="http://schemas.openxmlformats.org/officeDocument/2006/relationships/image" Target="../media/image54.png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9.xml"/><Relationship Id="rId4" Type="http://schemas.openxmlformats.org/officeDocument/2006/relationships/image" Target="../media/image58.png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svg"/><Relationship Id="rId8" Type="http://schemas.openxmlformats.org/officeDocument/2006/relationships/image" Target="../media/image65.png"/><Relationship Id="rId7" Type="http://schemas.openxmlformats.org/officeDocument/2006/relationships/image" Target="../media/image64.svg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5.xml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svg"/><Relationship Id="rId8" Type="http://schemas.openxmlformats.org/officeDocument/2006/relationships/image" Target="../media/image67.png"/><Relationship Id="rId7" Type="http://schemas.openxmlformats.org/officeDocument/2006/relationships/image" Target="../media/image64.svg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8.xml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9.xm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5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6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8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b="16084"/>
          <a:stretch>
            <a:fillRect/>
          </a:stretch>
        </p:blipFill>
        <p:spPr>
          <a:xfrm>
            <a:off x="0" y="0"/>
            <a:ext cx="6858635" cy="914400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560070" y="179070"/>
            <a:ext cx="1109345" cy="70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 descr="7b0a2020202022776f7264617274223a2022220a7d0a"/>
          <p:cNvSpPr/>
          <p:nvPr/>
        </p:nvSpPr>
        <p:spPr>
          <a:xfrm>
            <a:off x="195580" y="887730"/>
            <a:ext cx="1849120" cy="367665"/>
          </a:xfrm>
          <a:prstGeom prst="rect">
            <a:avLst/>
          </a:prstGeom>
          <a:noFill/>
          <a:ln>
            <a:noFill/>
          </a:ln>
        </p:spPr>
        <p:txBody>
          <a:bodyPr wrap="none" lIns="90170" tIns="46990" rIns="90170" bIns="46990" rtlCol="0" anchor="t">
            <a:noAutofit/>
            <a:scene3d>
              <a:camera prst="obliqueBottomRight"/>
              <a:lightRig rig="flat" dir="t"/>
            </a:scene3d>
            <a:sp3d extrusionH="81998" contourW="3727" prstMaterial="matte">
              <a:extrusionClr>
                <a:srgbClr val="ED6145"/>
              </a:extrusionClr>
              <a:contourClr>
                <a:srgbClr val="D03314"/>
              </a:contourClr>
            </a:sp3d>
          </a:bodyPr>
          <a:p>
            <a:pPr algn="ctr"/>
            <a:r>
              <a:rPr lang="en-US" altLang="zh-CN" sz="1600">
                <a:ln w="9939" cmpd="sng"/>
                <a:gradFill>
                  <a:gsLst>
                    <a:gs pos="2000">
                      <a:srgbClr val="EDE9CE"/>
                    </a:gs>
                    <a:gs pos="68000">
                      <a:srgbClr val="F4DE7B"/>
                    </a:gs>
                    <a:gs pos="100000">
                      <a:srgbClr val="FACF28"/>
                    </a:gs>
                  </a:gsLst>
                  <a:lin ang="16200000" scaled="1"/>
                </a:gradFill>
                <a:effectLst/>
                <a:latin typeface="汉仪力量黑简" panose="00020600040101010101" charset="-122"/>
                <a:ea typeface="汉仪力量黑简" panose="00020600040101010101" charset="-122"/>
              </a:rPr>
              <a:t>2024</a:t>
            </a:r>
            <a:r>
              <a:rPr lang="zh-CN" altLang="en-US" sz="1600">
                <a:ln w="9939" cmpd="sng"/>
                <a:gradFill>
                  <a:gsLst>
                    <a:gs pos="2000">
                      <a:srgbClr val="EDE9CE"/>
                    </a:gs>
                    <a:gs pos="68000">
                      <a:srgbClr val="F4DE7B"/>
                    </a:gs>
                    <a:gs pos="100000">
                      <a:srgbClr val="FACF28"/>
                    </a:gs>
                  </a:gsLst>
                  <a:lin ang="16200000" scaled="1"/>
                </a:gradFill>
                <a:effectLst/>
                <a:latin typeface="汉仪力量黑简" panose="00020600040101010101" charset="-122"/>
                <a:ea typeface="汉仪力量黑简" panose="00020600040101010101" charset="-122"/>
              </a:rPr>
              <a:t>五常两会</a:t>
            </a:r>
            <a:endParaRPr lang="zh-CN" altLang="en-US" sz="1600">
              <a:ln w="9939" cmpd="sng"/>
              <a:gradFill>
                <a:gsLst>
                  <a:gs pos="2000">
                    <a:srgbClr val="EDE9CE"/>
                  </a:gs>
                  <a:gs pos="68000">
                    <a:srgbClr val="F4DE7B"/>
                  </a:gs>
                  <a:gs pos="100000">
                    <a:srgbClr val="FACF28"/>
                  </a:gs>
                </a:gsLst>
                <a:lin ang="16200000" scaled="1"/>
              </a:gradFill>
              <a:effectLst/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1380" y="1783715"/>
            <a:ext cx="5307330" cy="2665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5400">
                <a:gradFill>
                  <a:gsLst>
                    <a:gs pos="2000">
                      <a:srgbClr val="EDE9CE"/>
                    </a:gs>
                    <a:gs pos="68000">
                      <a:srgbClr val="F4DE7B"/>
                    </a:gs>
                    <a:gs pos="100000">
                      <a:srgbClr val="FACF28"/>
                    </a:gs>
                  </a:gsLst>
                  <a:lin ang="16200000" scaled="1"/>
                </a:gradFill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  <a:sym typeface="汉仪铸字美心体简" panose="00020600040101010101" charset="-122"/>
              </a:rPr>
              <a:t>一图读懂</a:t>
            </a:r>
            <a:endParaRPr lang="zh-CN" altLang="en-US" sz="5400">
              <a:gradFill>
                <a:gsLst>
                  <a:gs pos="2000">
                    <a:srgbClr val="EDE9CE"/>
                  </a:gs>
                  <a:gs pos="68000">
                    <a:srgbClr val="F4DE7B"/>
                  </a:gs>
                  <a:gs pos="100000">
                    <a:srgbClr val="FACF28"/>
                  </a:gs>
                </a:gsLst>
                <a:lin ang="16200000" scaled="1"/>
              </a:gradFill>
              <a:latin typeface="汉仪铸字美心体简" panose="00020600040101010101" charset="-122"/>
              <a:ea typeface="汉仪铸字美心体简" panose="00020600040101010101" charset="-122"/>
              <a:cs typeface="汉仪铸字美心体简" panose="00020600040101010101" charset="-122"/>
              <a:sym typeface="汉仪铸字美心体简" panose="00020600040101010101" charset="-122"/>
            </a:endParaRPr>
          </a:p>
          <a:p>
            <a:pPr algn="ctr"/>
            <a:r>
              <a:rPr lang="en-US" altLang="zh-CN" sz="5400">
                <a:gradFill>
                  <a:gsLst>
                    <a:gs pos="2000">
                      <a:srgbClr val="EDE9CE"/>
                    </a:gs>
                    <a:gs pos="68000">
                      <a:srgbClr val="F4DE7B"/>
                    </a:gs>
                    <a:gs pos="100000">
                      <a:srgbClr val="FACF28"/>
                    </a:gs>
                  </a:gsLst>
                  <a:lin ang="16200000" scaled="1"/>
                </a:gradFill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  <a:sym typeface="汉仪铸字美心体简" panose="00020600040101010101" charset="-122"/>
              </a:rPr>
              <a:t>2024</a:t>
            </a:r>
            <a:r>
              <a:rPr lang="zh-CN" altLang="en-US" sz="5400">
                <a:gradFill>
                  <a:gsLst>
                    <a:gs pos="2000">
                      <a:srgbClr val="EDE9CE"/>
                    </a:gs>
                    <a:gs pos="68000">
                      <a:srgbClr val="F4DE7B"/>
                    </a:gs>
                    <a:gs pos="100000">
                      <a:srgbClr val="FACF28"/>
                    </a:gs>
                  </a:gsLst>
                  <a:lin ang="16200000" scaled="1"/>
                </a:gradFill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  <a:sym typeface="汉仪铸字美心体简" panose="00020600040101010101" charset="-122"/>
              </a:rPr>
              <a:t>年五常市</a:t>
            </a:r>
            <a:endParaRPr lang="zh-CN" altLang="en-US" sz="5400">
              <a:gradFill>
                <a:gsLst>
                  <a:gs pos="2000">
                    <a:srgbClr val="EDE9CE"/>
                  </a:gs>
                  <a:gs pos="68000">
                    <a:srgbClr val="F4DE7B"/>
                  </a:gs>
                  <a:gs pos="100000">
                    <a:srgbClr val="FACF28"/>
                  </a:gs>
                </a:gsLst>
                <a:lin ang="16200000" scaled="1"/>
              </a:gradFill>
              <a:latin typeface="汉仪铸字美心体简" panose="00020600040101010101" charset="-122"/>
              <a:ea typeface="汉仪铸字美心体简" panose="00020600040101010101" charset="-122"/>
              <a:cs typeface="汉仪铸字美心体简" panose="00020600040101010101" charset="-122"/>
              <a:sym typeface="汉仪铸字美心体简" panose="00020600040101010101" charset="-122"/>
            </a:endParaRPr>
          </a:p>
          <a:p>
            <a:pPr algn="ctr"/>
            <a:r>
              <a:rPr lang="zh-CN" altLang="en-US" sz="5400">
                <a:gradFill>
                  <a:gsLst>
                    <a:gs pos="2000">
                      <a:srgbClr val="EDE9CE"/>
                    </a:gs>
                    <a:gs pos="68000">
                      <a:srgbClr val="F4DE7B"/>
                    </a:gs>
                    <a:gs pos="100000">
                      <a:srgbClr val="FACF28"/>
                    </a:gs>
                  </a:gsLst>
                  <a:lin ang="16200000" scaled="1"/>
                </a:gradFill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  <a:sym typeface="汉仪铸字美心体简" panose="00020600040101010101" charset="-122"/>
              </a:rPr>
              <a:t>政府工作报告</a:t>
            </a:r>
            <a:endParaRPr lang="zh-CN" altLang="en-US" sz="5400">
              <a:gradFill>
                <a:gsLst>
                  <a:gs pos="2000">
                    <a:srgbClr val="EDE9CE"/>
                  </a:gs>
                  <a:gs pos="68000">
                    <a:srgbClr val="F4DE7B"/>
                  </a:gs>
                  <a:gs pos="100000">
                    <a:srgbClr val="FACF28"/>
                  </a:gs>
                </a:gsLst>
                <a:lin ang="16200000" scaled="1"/>
              </a:gradFill>
              <a:latin typeface="汉仪铸字美心体简" panose="00020600040101010101" charset="-122"/>
              <a:ea typeface="汉仪铸字美心体简" panose="00020600040101010101" charset="-122"/>
              <a:cs typeface="汉仪铸字美心体简" panose="00020600040101010101" charset="-122"/>
              <a:sym typeface="汉仪铸字美心体简" panose="00020600040101010101" charset="-122"/>
            </a:endParaRPr>
          </a:p>
        </p:txBody>
      </p:sp>
      <p:pic>
        <p:nvPicPr>
          <p:cNvPr id="14" name="图片 13" descr="5c755f84e6a8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455" y="1677670"/>
            <a:ext cx="1552575" cy="15316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0"/>
            <a:ext cx="6082030" cy="5815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2" name="流程图: 可选过程 11"/>
          <p:cNvSpPr/>
          <p:nvPr/>
        </p:nvSpPr>
        <p:spPr>
          <a:xfrm>
            <a:off x="1129030" y="270510"/>
            <a:ext cx="4601210" cy="1717040"/>
          </a:xfrm>
          <a:prstGeom prst="flowChartAlternateProcess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278255" y="553085"/>
            <a:ext cx="430339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推动教育均衡发展，投资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3421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元，实施提升学校办学条件项目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32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个，招聘教师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50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名，选树省级、哈尔滨市级优秀教师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13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名，成功承办全国青少年足球夏令营和全省中学生体育赛事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78255" y="2720340"/>
            <a:ext cx="4303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深化医药卫生体制改革，招聘卫生技术专业人员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255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人，完成全省首家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120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院前急救中心建设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78255" y="4511040"/>
            <a:ext cx="4303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畅通12345民声热线，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5.95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件市民来电办理满意率达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99.94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％</a:t>
            </a:r>
            <a:endParaRPr lang="zh-CN" sz="14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6" name="流程图: 可选过程 5"/>
          <p:cNvSpPr/>
          <p:nvPr/>
        </p:nvSpPr>
        <p:spPr>
          <a:xfrm>
            <a:off x="1129030" y="4333240"/>
            <a:ext cx="4601210" cy="1000125"/>
          </a:xfrm>
          <a:prstGeom prst="flowChartAlternateProcess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流程图: 可选过程 6"/>
          <p:cNvSpPr/>
          <p:nvPr/>
        </p:nvSpPr>
        <p:spPr>
          <a:xfrm>
            <a:off x="1129030" y="2542540"/>
            <a:ext cx="4601210" cy="1000125"/>
          </a:xfrm>
          <a:prstGeom prst="flowChartAlternateProcess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同侧圆角矩形 12"/>
          <p:cNvSpPr/>
          <p:nvPr/>
        </p:nvSpPr>
        <p:spPr>
          <a:xfrm>
            <a:off x="388620" y="619823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1670" y="638746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坚持严格管理、综合治理，社会大局保持稳定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87985" y="6975475"/>
            <a:ext cx="6082030" cy="21678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78255" y="7415530"/>
            <a:ext cx="4600575" cy="3346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完成拉林、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龙凤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山消防救援站基础建设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7" name="等腰三角形 16"/>
          <p:cNvSpPr/>
          <p:nvPr/>
        </p:nvSpPr>
        <p:spPr>
          <a:xfrm>
            <a:off x="744220" y="7459980"/>
            <a:ext cx="271145" cy="200025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等腰三角形 19"/>
          <p:cNvSpPr/>
          <p:nvPr/>
        </p:nvSpPr>
        <p:spPr>
          <a:xfrm>
            <a:off x="744220" y="8462645"/>
            <a:ext cx="271145" cy="200025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278255" y="8251190"/>
            <a:ext cx="479171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治理安全生产隐患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1787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处，全年未发生较大以上安全生产事故，连续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38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年无重特大森林火灾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0"/>
            <a:ext cx="6082030" cy="88385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42365" y="2286635"/>
            <a:ext cx="4921250" cy="561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开展黑土地保护行动和矿产资源专项治理，在全市范围内进行“拉网式”大起底、大排查、大整治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42365" y="3528695"/>
            <a:ext cx="49212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开展信访纠纷“治重化积”专项行动，化解重信重访案件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74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件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2365" y="4504055"/>
            <a:ext cx="49212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健全治安防控体系，推进市乡村三级综治中心实体化建设，常态化开展扫黑除恶，禁毒工作连续两年在哈尔滨9县（市）综合排名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第一</a:t>
            </a:r>
            <a:endParaRPr lang="zh-CN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42365" y="5810885"/>
            <a:ext cx="49212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“八五”普法完成中期验收，法治政府建设扎实推进，平安五常、法治五常向更高水平迈进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7" name="等腰三角形 16"/>
          <p:cNvSpPr/>
          <p:nvPr/>
        </p:nvSpPr>
        <p:spPr>
          <a:xfrm>
            <a:off x="712470" y="2467610"/>
            <a:ext cx="271145" cy="200025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/>
        </p:nvSpPr>
        <p:spPr>
          <a:xfrm>
            <a:off x="712470" y="3636645"/>
            <a:ext cx="271145" cy="200025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/>
        </p:nvSpPr>
        <p:spPr>
          <a:xfrm>
            <a:off x="712470" y="6033135"/>
            <a:ext cx="271145" cy="200025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>
            <a:off x="712470" y="4844415"/>
            <a:ext cx="271145" cy="200025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5e6b654fa464415840965915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390" y="135255"/>
            <a:ext cx="1633855" cy="1633855"/>
          </a:xfrm>
          <a:prstGeom prst="rect">
            <a:avLst/>
          </a:prstGeom>
        </p:spPr>
      </p:pic>
      <p:pic>
        <p:nvPicPr>
          <p:cNvPr id="14" name="图片 13" descr="5dcd64772225f1573741687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015" y="6615430"/>
            <a:ext cx="2045335" cy="20453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坚持转变作风、担当实干，政府建设不断加强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29715" y="1837055"/>
            <a:ext cx="43541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市政府制定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127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项具体工作任务，以理论学习指导推动高质量发展实践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29715" y="2842260"/>
            <a:ext cx="43541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扎实开展能力作风建设“工作落实年”活动，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项攻坚破难任务全面完成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29715" y="4046855"/>
            <a:ext cx="43541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开展优化营商环境专项行动，政务服务事项网办率达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90.46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，线上线下好评率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100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endParaRPr lang="zh-CN" sz="14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30350" y="5147310"/>
            <a:ext cx="43535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加强社会信用体系建设，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“码上诚信”注册市场主体超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家，在9县（市）排名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第一</a:t>
            </a:r>
            <a:endParaRPr lang="zh-CN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29715" y="7470775"/>
            <a:ext cx="435356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自觉接受人大依法监督和政协民主监督，办理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人大代表建议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99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件，政协委员提案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158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件，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答复率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100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29715" y="6196965"/>
            <a:ext cx="4354195" cy="8267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严格落实中央八项规定，扎实推进五任市委书记《监察建议》整改，对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</a:t>
            </a:r>
            <a:r>
              <a:rPr lang="zh-CN" sz="1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方面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22</a:t>
            </a:r>
            <a:r>
              <a:rPr lang="zh-CN" sz="1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问题逐一对账销号，党风政风持续改善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grpSp>
        <p:nvGrpSpPr>
          <p:cNvPr id="78" name="Group 15"/>
          <p:cNvGrpSpPr/>
          <p:nvPr/>
        </p:nvGrpSpPr>
        <p:grpSpPr bwMode="auto">
          <a:xfrm rot="0">
            <a:off x="1020445" y="1945005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79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80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Group 15"/>
          <p:cNvGrpSpPr/>
          <p:nvPr/>
        </p:nvGrpSpPr>
        <p:grpSpPr bwMode="auto">
          <a:xfrm rot="0">
            <a:off x="1020445" y="4189095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14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15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Group 15"/>
          <p:cNvGrpSpPr/>
          <p:nvPr/>
        </p:nvGrpSpPr>
        <p:grpSpPr bwMode="auto">
          <a:xfrm rot="0">
            <a:off x="1020445" y="2955925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17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18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Group 15"/>
          <p:cNvGrpSpPr/>
          <p:nvPr/>
        </p:nvGrpSpPr>
        <p:grpSpPr bwMode="auto">
          <a:xfrm rot="0">
            <a:off x="1020445" y="7579360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20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21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Group 15"/>
          <p:cNvGrpSpPr/>
          <p:nvPr/>
        </p:nvGrpSpPr>
        <p:grpSpPr bwMode="auto">
          <a:xfrm rot="0">
            <a:off x="1020445" y="6433185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23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24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Group 15"/>
          <p:cNvGrpSpPr/>
          <p:nvPr/>
        </p:nvGrpSpPr>
        <p:grpSpPr bwMode="auto">
          <a:xfrm rot="0">
            <a:off x="1020445" y="5244465"/>
            <a:ext cx="328295" cy="337820"/>
            <a:chOff x="0" y="0"/>
            <a:chExt cx="763788" cy="763788"/>
          </a:xfrm>
          <a:solidFill>
            <a:schemeClr val="bg1"/>
          </a:solidFill>
        </p:grpSpPr>
        <p:sp>
          <p:nvSpPr>
            <p:cNvPr id="26" name="椭圆 12"/>
            <p:cNvSpPr>
              <a:spLocks noChangeArrowheads="1"/>
            </p:cNvSpPr>
            <p:nvPr/>
          </p:nvSpPr>
          <p:spPr bwMode="auto">
            <a:xfrm>
              <a:off x="0" y="0"/>
              <a:ext cx="763788" cy="763788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313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</a:endParaRPr>
            </a:p>
          </p:txBody>
        </p:sp>
        <p:sp>
          <p:nvSpPr>
            <p:cNvPr id="27" name="椭圆 6"/>
            <p:cNvSpPr>
              <a:spLocks noChangeArrowheads="1"/>
            </p:cNvSpPr>
            <p:nvPr/>
          </p:nvSpPr>
          <p:spPr bwMode="auto">
            <a:xfrm>
              <a:off x="137929" y="130519"/>
              <a:ext cx="497782" cy="498004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535940" y="979170"/>
            <a:ext cx="5727065" cy="7185025"/>
          </a:xfrm>
          <a:prstGeom prst="roundRect">
            <a:avLst/>
          </a:prstGeo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36575" y="1570355"/>
            <a:ext cx="5726430" cy="1073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</a:t>
            </a: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过去一年，我们收获了颇多启示，也积累了许多宝贵经验。重点是：</a:t>
            </a:r>
            <a:endParaRPr lang="zh-CN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pPr lvl="0" indent="0" algn="just" fontAlgn="auto">
              <a:lnSpc>
                <a:spcPct val="100000"/>
              </a:lnSpc>
              <a:buClrTx/>
              <a:buSzTx/>
              <a:buFontTx/>
            </a:pPr>
            <a:endParaRPr lang="zh-CN" sz="28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0580" y="3118485"/>
            <a:ext cx="5137785" cy="408368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noAutofit/>
          </a:bodyPr>
          <a:p>
            <a:pPr lvl="0" indent="0" algn="just" fontAlgn="auto">
              <a:lnSpc>
                <a:spcPct val="100000"/>
              </a:lnSpc>
              <a:buClrTx/>
              <a:buSzTx/>
              <a:buFontTx/>
            </a:pP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必须始终坚持党的领导这个基本原则必须始终坚持人民至上这个根本立场必须始终坚持敢于斗争这个鲜明品格必须始终坚持狠抓落实这个优良作风</a:t>
            </a: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</a:t>
            </a: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</a:t>
            </a: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</a:t>
            </a: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</a:t>
            </a: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</a:t>
            </a: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</a:t>
            </a:r>
            <a:endParaRPr lang="zh-CN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276225" y="448945"/>
            <a:ext cx="6194425" cy="8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25000">
                      <a:srgbClr val="FFAE41"/>
                    </a:gs>
                    <a:gs pos="75000">
                      <a:srgbClr val="FFDC7A"/>
                    </a:gs>
                    <a:gs pos="0">
                      <a:srgbClr val="FF6B2E"/>
                    </a:gs>
                    <a:gs pos="100000">
                      <a:srgbClr val="FFF6B6"/>
                    </a:gs>
                  </a:gsLst>
                  <a:lin ang="18900000" scaled="1"/>
                </a:gradFill>
              </a14:hiddenFill>
            </a:ext>
          </a:extLst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n-US" altLang="zh-CN" sz="5400" kern="0" dirty="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lt"/>
              </a:rPr>
              <a:t>2024</a:t>
            </a:r>
            <a:r>
              <a:rPr lang="zh-CN" altLang="en-US" sz="5400" kern="0" dirty="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lt"/>
              </a:rPr>
              <a:t>年工作安排</a:t>
            </a:r>
            <a:endParaRPr lang="zh-CN" altLang="en-US" sz="5400" kern="0" dirty="0"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143319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7985" y="2209800"/>
            <a:ext cx="6082030" cy="6628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7695" y="162242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政府工作的指导思想是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33120" y="2719070"/>
            <a:ext cx="5080000" cy="58470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</a:t>
            </a:r>
            <a:r>
              <a:rPr lang="en-US" alt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</a:t>
            </a:r>
            <a:r>
              <a:rPr 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以习近平新时代中国特色社会主义思想为指导，深入贯彻习近平总书记视察我省期间重要讲话重要指示精神，全面落实中央和省委、哈尔滨市委决策部署，坚持稳中求进、以进促稳、先立后破，完整、准确、全面贯彻新发展理念，服务和融入构建新发展格局，着力推动高质量发展，更好统筹发展和安全，高效推进经济社会发展、灾后恢复重建和政治生态净化修复，深入实施产业项目、现代农业、民生品质、生态宜居、治理效能“五大提升工程”，加快打造龙江县域经济高质量发展增长极、国际稻米产业发展合作中心、全国县城新型城镇化建设示范中心、黑吉两省区域协调发展枢纽中心，推动县域经济在全省走在前列、当好排头，晋位东北十强县，为冲刺全国百强县奠定基础，建设高质量发展、可持续振兴新五常。</a:t>
            </a:r>
            <a:endParaRPr lang="zh-CN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经济社会发展的主要预期目标是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252980" y="2932430"/>
            <a:ext cx="34328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规上工业增加值增长</a:t>
            </a:r>
            <a:r>
              <a:rPr lang="en-US" altLang="zh-CN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6</a:t>
            </a:r>
            <a:r>
              <a:rPr 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r>
              <a:rPr 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左右</a:t>
            </a:r>
            <a:endParaRPr lang="zh-CN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277745" y="4088765"/>
            <a:ext cx="3444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固定资产投资增长</a:t>
            </a:r>
            <a:r>
              <a:rPr lang="zh-CN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16</a:t>
            </a:r>
            <a:r>
              <a:rPr 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r>
              <a:rPr 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以上</a:t>
            </a:r>
            <a:endParaRPr lang="zh-CN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2252980" y="1691640"/>
            <a:ext cx="3327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sz="20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地区生产总值增长</a:t>
            </a:r>
            <a:r>
              <a:rPr lang="zh-CN" sz="28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6</a:t>
            </a:r>
            <a:r>
              <a:rPr lang="zh-CN" sz="20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%</a:t>
            </a:r>
            <a:r>
              <a:rPr lang="zh-CN" sz="20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左右</a:t>
            </a:r>
            <a:endParaRPr lang="zh-CN" sz="20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2252980" y="5248275"/>
            <a:ext cx="34074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社会消费品零售总额增长</a:t>
            </a:r>
            <a:r>
              <a:rPr lang="zh-CN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</a:t>
            </a:r>
            <a:r>
              <a:rPr 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r>
              <a:rPr 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左右</a:t>
            </a:r>
            <a:endParaRPr lang="zh-CN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2277745" y="6578600"/>
            <a:ext cx="33026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进出口总额增长</a:t>
            </a:r>
            <a:r>
              <a:rPr lang="zh-CN" sz="2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</a:t>
            </a:r>
            <a:r>
              <a:rPr lang="zh-CN" sz="20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r>
              <a:rPr 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左右</a:t>
            </a:r>
            <a:endParaRPr lang="zh-CN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2277745" y="7872095"/>
            <a:ext cx="352615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0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城乡居民收入与经济增长同步</a:t>
            </a:r>
            <a:endParaRPr lang="zh-CN" sz="20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61" name="图片 60" descr="消费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310" y="5295900"/>
            <a:ext cx="634365" cy="634365"/>
          </a:xfrm>
          <a:prstGeom prst="rect">
            <a:avLst/>
          </a:prstGeom>
        </p:spPr>
      </p:pic>
      <p:pic>
        <p:nvPicPr>
          <p:cNvPr id="62" name="图片 61" descr="经济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180" y="1652270"/>
            <a:ext cx="656590" cy="656590"/>
          </a:xfrm>
          <a:prstGeom prst="rect">
            <a:avLst/>
          </a:prstGeom>
        </p:spPr>
      </p:pic>
      <p:pic>
        <p:nvPicPr>
          <p:cNvPr id="63" name="图片 62" descr="工业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2675" y="2882265"/>
            <a:ext cx="633095" cy="633095"/>
          </a:xfrm>
          <a:prstGeom prst="rect">
            <a:avLst/>
          </a:prstGeom>
        </p:spPr>
      </p:pic>
      <p:pic>
        <p:nvPicPr>
          <p:cNvPr id="65" name="图片 64" descr="投资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3310" y="4088765"/>
            <a:ext cx="633730" cy="633730"/>
          </a:xfrm>
          <a:prstGeom prst="rect">
            <a:avLst/>
          </a:prstGeom>
        </p:spPr>
      </p:pic>
      <p:pic>
        <p:nvPicPr>
          <p:cNvPr id="66" name="图片 65" descr="巨型货轮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6480" y="6503670"/>
            <a:ext cx="671195" cy="671195"/>
          </a:xfrm>
          <a:prstGeom prst="rect">
            <a:avLst/>
          </a:prstGeom>
        </p:spPr>
      </p:pic>
      <p:pic>
        <p:nvPicPr>
          <p:cNvPr id="67" name="图片 66" descr="收入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4580" y="7748270"/>
            <a:ext cx="633095" cy="63309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875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重点抓好九个方面工作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80" name="矩形: 圆角 9"/>
          <p:cNvSpPr/>
          <p:nvPr>
            <p:custDataLst>
              <p:tags r:id="rId2"/>
            </p:custDataLst>
          </p:nvPr>
        </p:nvSpPr>
        <p:spPr>
          <a:xfrm>
            <a:off x="1160922" y="4898258"/>
            <a:ext cx="4512835" cy="656054"/>
          </a:xfrm>
          <a:prstGeom prst="roundRect">
            <a:avLst>
              <a:gd name="adj" fmla="val 50000"/>
            </a:avLst>
          </a:prstGeom>
          <a:noFill/>
          <a:ln>
            <a:gradFill>
              <a:gsLst>
                <a:gs pos="42000">
                  <a:srgbClr val="EC5763"/>
                </a:gs>
                <a:gs pos="0">
                  <a:srgbClr val="F28F97"/>
                </a:gs>
                <a:gs pos="100000">
                  <a:srgbClr val="E51E2E"/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做大做强大米产业</a:t>
            </a:r>
            <a:endParaRPr lang="zh-CN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79" name="Aitds10-1"/>
          <p:cNvSpPr/>
          <p:nvPr>
            <p:custDataLst>
              <p:tags r:id="rId3"/>
            </p:custDataLst>
          </p:nvPr>
        </p:nvSpPr>
        <p:spPr>
          <a:xfrm>
            <a:off x="804192" y="5009203"/>
            <a:ext cx="473077" cy="473077"/>
          </a:xfrm>
          <a:prstGeom prst="ellipse">
            <a:avLst/>
          </a:prstGeo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 w="28575"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charset="-122"/>
              </a:rPr>
              <a:t>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76935" y="279146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 </a:t>
            </a:r>
            <a:r>
              <a:rPr lang="zh-CN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以五常大米、生物医药、特色文旅为重点，统筹推进产业振兴发展，全力打造龙江县域产业强市</a:t>
            </a:r>
            <a:endParaRPr lang="zh-CN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82" name="矩形: 圆角 9"/>
          <p:cNvSpPr/>
          <p:nvPr>
            <p:custDataLst>
              <p:tags r:id="rId4"/>
            </p:custDataLst>
          </p:nvPr>
        </p:nvSpPr>
        <p:spPr>
          <a:xfrm>
            <a:off x="1160922" y="5990458"/>
            <a:ext cx="4512835" cy="656054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发展壮大医药产业</a:t>
            </a:r>
            <a:endParaRPr lang="zh-CN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84" name="矩形: 圆角 9"/>
          <p:cNvSpPr/>
          <p:nvPr>
            <p:custDataLst>
              <p:tags r:id="rId5"/>
            </p:custDataLst>
          </p:nvPr>
        </p:nvSpPr>
        <p:spPr>
          <a:xfrm>
            <a:off x="1160922" y="6969628"/>
            <a:ext cx="4512835" cy="656054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加快发展文旅产业</a:t>
            </a:r>
            <a:endParaRPr lang="zh-CN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86" name="矩形: 圆角 9"/>
          <p:cNvSpPr/>
          <p:nvPr>
            <p:custDataLst>
              <p:tags r:id="rId6"/>
            </p:custDataLst>
          </p:nvPr>
        </p:nvSpPr>
        <p:spPr>
          <a:xfrm>
            <a:off x="1160922" y="7937368"/>
            <a:ext cx="4512835" cy="656054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统筹推动产业振兴</a:t>
            </a:r>
            <a:endParaRPr lang="zh-CN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1" name="Aitds10-1"/>
          <p:cNvSpPr/>
          <p:nvPr>
            <p:custDataLst>
              <p:tags r:id="rId7"/>
            </p:custDataLst>
          </p:nvPr>
        </p:nvSpPr>
        <p:spPr>
          <a:xfrm>
            <a:off x="804192" y="6081718"/>
            <a:ext cx="473077" cy="473077"/>
          </a:xfrm>
          <a:prstGeom prst="ellipse">
            <a:avLst/>
          </a:prstGeo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 w="28575"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charset="-122"/>
              </a:rPr>
              <a:t>2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charset="-122"/>
            </a:endParaRPr>
          </a:p>
        </p:txBody>
      </p:sp>
      <p:sp>
        <p:nvSpPr>
          <p:cNvPr id="102" name="Aitds10-1"/>
          <p:cNvSpPr/>
          <p:nvPr>
            <p:custDataLst>
              <p:tags r:id="rId8"/>
            </p:custDataLst>
          </p:nvPr>
        </p:nvSpPr>
        <p:spPr>
          <a:xfrm>
            <a:off x="804192" y="7055173"/>
            <a:ext cx="473077" cy="473077"/>
          </a:xfrm>
          <a:prstGeom prst="ellipse">
            <a:avLst/>
          </a:prstGeo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 w="28575"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charset="-122"/>
              </a:rPr>
              <a:t>3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charset="-122"/>
            </a:endParaRPr>
          </a:p>
        </p:txBody>
      </p:sp>
      <p:sp>
        <p:nvSpPr>
          <p:cNvPr id="103" name="Aitds10-1"/>
          <p:cNvSpPr/>
          <p:nvPr>
            <p:custDataLst>
              <p:tags r:id="rId9"/>
            </p:custDataLst>
          </p:nvPr>
        </p:nvSpPr>
        <p:spPr>
          <a:xfrm>
            <a:off x="804192" y="8028628"/>
            <a:ext cx="473077" cy="473077"/>
          </a:xfrm>
          <a:prstGeom prst="ellipse">
            <a:avLst/>
          </a:prstGeo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 w="28575"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charset="-122"/>
              </a:rPr>
              <a:t>4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charset="-122"/>
            </a:endParaRPr>
          </a:p>
        </p:txBody>
      </p:sp>
      <p:sp>
        <p:nvSpPr>
          <p:cNvPr id="105" name="Freeform 9"/>
          <p:cNvSpPr/>
          <p:nvPr>
            <p:custDataLst>
              <p:tags r:id="rId10"/>
            </p:custDataLst>
          </p:nvPr>
        </p:nvSpPr>
        <p:spPr bwMode="auto">
          <a:xfrm rot="10800000">
            <a:off x="388620" y="1635125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11"/>
            </p:custDataLst>
          </p:nvPr>
        </p:nvSpPr>
        <p:spPr bwMode="auto">
          <a:xfrm rot="10800000">
            <a:off x="387790" y="1776531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1874520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聚焦产业强市，扩增量、提质量，打造振兴发展引擎</a:t>
            </a:r>
            <a:endParaRPr lang="zh-CN" altLang="en-US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1748790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1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pic>
        <p:nvPicPr>
          <p:cNvPr id="108" name="图片 107" descr="产业链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04440" y="3495040"/>
            <a:ext cx="1318895" cy="131889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ldLvl="0" animBg="1"/>
      <p:bldP spid="10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聚焦现代农业，稳生产、促增收，推进乡村全面振兴</a:t>
            </a:r>
            <a:endParaRPr lang="zh-CN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2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</a:t>
            </a: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扛起粮食安全政治责任，秉持大农业观、大食物观，统筹推进“四个农业”，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全力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打造龙江县域农业强市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702310" y="1213485"/>
            <a:ext cx="12065" cy="792988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Freeform 12"/>
          <p:cNvSpPr/>
          <p:nvPr>
            <p:custDataLst>
              <p:tags r:id="rId4"/>
            </p:custDataLst>
          </p:nvPr>
        </p:nvSpPr>
        <p:spPr bwMode="auto">
          <a:xfrm flipH="1">
            <a:off x="714375" y="5829935"/>
            <a:ext cx="4713605" cy="76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4" name="Freeform 12"/>
          <p:cNvSpPr/>
          <p:nvPr>
            <p:custDataLst>
              <p:tags r:id="rId5"/>
            </p:custDataLst>
          </p:nvPr>
        </p:nvSpPr>
        <p:spPr bwMode="auto">
          <a:xfrm flipH="1">
            <a:off x="714375" y="7677150"/>
            <a:ext cx="4713605" cy="76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5" name="Freeform 12"/>
          <p:cNvSpPr/>
          <p:nvPr>
            <p:custDataLst>
              <p:tags r:id="rId6"/>
            </p:custDataLst>
          </p:nvPr>
        </p:nvSpPr>
        <p:spPr bwMode="auto">
          <a:xfrm flipH="1">
            <a:off x="714375" y="3982720"/>
            <a:ext cx="4713605" cy="76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2075180" y="4187190"/>
            <a:ext cx="29756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夯实农业发展基础</a:t>
            </a:r>
            <a:endParaRPr lang="zh-CN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075180" y="6026785"/>
            <a:ext cx="22472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优化农业产业结构</a:t>
            </a:r>
            <a:endParaRPr lang="zh-CN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075180" y="7866380"/>
            <a:ext cx="21634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提升乡村振兴成效</a:t>
            </a:r>
            <a:endParaRPr lang="zh-CN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39" name="图片 38" descr="5c75a0e2cfd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69315" y="3975735"/>
            <a:ext cx="1176655" cy="361315"/>
          </a:xfrm>
          <a:prstGeom prst="rect">
            <a:avLst/>
          </a:prstGeom>
        </p:spPr>
      </p:pic>
      <p:pic>
        <p:nvPicPr>
          <p:cNvPr id="41" name="图片 40" descr="5c75a0e2cfd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69315" y="5822950"/>
            <a:ext cx="1176655" cy="361315"/>
          </a:xfrm>
          <a:prstGeom prst="rect">
            <a:avLst/>
          </a:prstGeom>
        </p:spPr>
      </p:pic>
      <p:pic>
        <p:nvPicPr>
          <p:cNvPr id="42" name="图片 41" descr="5c75a0e2cfd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69315" y="7670165"/>
            <a:ext cx="1176655" cy="361315"/>
          </a:xfrm>
          <a:prstGeom prst="rect">
            <a:avLst/>
          </a:prstGeom>
        </p:spPr>
      </p:pic>
      <p:pic>
        <p:nvPicPr>
          <p:cNvPr id="43" name="图片 42" descr="60dc4f761a27a16250509985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5710" y="1635125"/>
            <a:ext cx="4460875" cy="377063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ldLvl="0" animBg="1"/>
      <p:bldP spid="105" grpId="0" bldLvl="0" animBg="1"/>
      <p:bldP spid="33" grpId="0" bldLvl="0" animBg="1"/>
      <p:bldP spid="34" grpId="0" bldLvl="0" animBg="1"/>
      <p:bldP spid="3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聚焦工业发展，强服务、促升级，夯实经济发展基础</a:t>
            </a:r>
            <a:endParaRPr lang="zh-CN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3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深入开展工业振兴行动，释放园区平台载体活力和动能，全力打造龙江县域工业强市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702310" y="-12065"/>
            <a:ext cx="12065" cy="122555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2075180" y="4187190"/>
            <a:ext cx="29756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夯实农业发展基础</a:t>
            </a:r>
            <a:endParaRPr lang="zh-CN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075180" y="6026785"/>
            <a:ext cx="22472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优化农业产业结构</a:t>
            </a:r>
            <a:endParaRPr lang="zh-CN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075180" y="7866380"/>
            <a:ext cx="21634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提升乡村振兴成效</a:t>
            </a:r>
            <a:endParaRPr lang="zh-CN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4" name="流程图: 可选过程 3"/>
          <p:cNvSpPr/>
          <p:nvPr/>
        </p:nvSpPr>
        <p:spPr>
          <a:xfrm>
            <a:off x="1353820" y="2429510"/>
            <a:ext cx="3869055" cy="1810385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流程图: 可选过程 2"/>
          <p:cNvSpPr/>
          <p:nvPr/>
        </p:nvSpPr>
        <p:spPr>
          <a:xfrm>
            <a:off x="1934210" y="2252980"/>
            <a:ext cx="2714625" cy="368300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57425" y="2252980"/>
            <a:ext cx="206819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提高园区承载能力</a:t>
            </a:r>
            <a:endParaRPr lang="zh-CN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72005" y="6817360"/>
            <a:ext cx="29756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夯实农业发展基础</a:t>
            </a:r>
            <a:endParaRPr lang="zh-CN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2" name="流程图: 可选过程 11"/>
          <p:cNvSpPr/>
          <p:nvPr/>
        </p:nvSpPr>
        <p:spPr>
          <a:xfrm>
            <a:off x="1397635" y="4748530"/>
            <a:ext cx="3869055" cy="1810385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流程图: 可选过程 12"/>
          <p:cNvSpPr/>
          <p:nvPr/>
        </p:nvSpPr>
        <p:spPr>
          <a:xfrm>
            <a:off x="1978025" y="4572000"/>
            <a:ext cx="2714625" cy="368300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301240" y="4572000"/>
            <a:ext cx="206819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扶持民营经济发展</a:t>
            </a:r>
            <a:endParaRPr lang="zh-CN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5" name="流程图: 可选过程 14"/>
          <p:cNvSpPr/>
          <p:nvPr/>
        </p:nvSpPr>
        <p:spPr>
          <a:xfrm>
            <a:off x="1353820" y="7117080"/>
            <a:ext cx="3869055" cy="1810385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流程图: 可选过程 15"/>
          <p:cNvSpPr/>
          <p:nvPr/>
        </p:nvSpPr>
        <p:spPr>
          <a:xfrm>
            <a:off x="1934210" y="6940550"/>
            <a:ext cx="2714625" cy="368300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257425" y="6940550"/>
            <a:ext cx="206819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坚持科技创新引领</a:t>
            </a:r>
            <a:endParaRPr lang="zh-CN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18" name="图片 17" descr="5d3fa5e774e2915644523273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545" y="7067550"/>
            <a:ext cx="2574290" cy="1976755"/>
          </a:xfrm>
          <a:prstGeom prst="rect">
            <a:avLst/>
          </a:prstGeom>
        </p:spPr>
      </p:pic>
      <p:pic>
        <p:nvPicPr>
          <p:cNvPr id="19" name="图片 18" descr="5c75991da13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140" y="5146040"/>
            <a:ext cx="2512695" cy="1291590"/>
          </a:xfrm>
          <a:prstGeom prst="rect">
            <a:avLst/>
          </a:prstGeom>
        </p:spPr>
      </p:pic>
      <p:pic>
        <p:nvPicPr>
          <p:cNvPr id="20" name="图片 19" descr="86603f4ce34981d1614761187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680" y="2112645"/>
            <a:ext cx="2764155" cy="276415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ldLvl="0" animBg="1"/>
      <p:bldP spid="10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聚焦第三产业，挖潜力、增活力，积蓄经济发展动能</a:t>
            </a:r>
            <a:endParaRPr lang="zh-CN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4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扩内需、促消费，加快推进现代服务业深度发展，全力打造龙江县域商业强市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37640" y="2467611"/>
            <a:ext cx="9420225" cy="368300"/>
            <a:chOff x="1675536" y="2762341"/>
            <a:chExt cx="9335982" cy="368328"/>
          </a:xfrm>
        </p:grpSpPr>
        <p:sp>
          <p:nvSpPr>
            <p:cNvPr id="77" name="矩形 76"/>
            <p:cNvSpPr/>
            <p:nvPr/>
          </p:nvSpPr>
          <p:spPr>
            <a:xfrm>
              <a:off x="2059115" y="2762341"/>
              <a:ext cx="8952403" cy="36832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zh-CN" sz="1800"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促进社会消费升级</a:t>
              </a:r>
              <a:endParaRPr lang="zh-CN" sz="1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endParaRPr>
            </a:p>
          </p:txBody>
        </p:sp>
        <p:grpSp>
          <p:nvGrpSpPr>
            <p:cNvPr id="78" name="Group 15"/>
            <p:cNvGrpSpPr/>
            <p:nvPr/>
          </p:nvGrpSpPr>
          <p:grpSpPr bwMode="auto">
            <a:xfrm rot="0">
              <a:off x="1675536" y="2779758"/>
              <a:ext cx="325065" cy="338134"/>
              <a:chOff x="0" y="0"/>
              <a:chExt cx="763788" cy="763788"/>
            </a:xfrm>
            <a:solidFill>
              <a:schemeClr val="bg1"/>
            </a:solidFill>
          </p:grpSpPr>
          <p:sp>
            <p:nvSpPr>
              <p:cNvPr id="79" name="椭圆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3788" cy="763788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313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</a:endParaRPr>
              </a:p>
            </p:txBody>
          </p:sp>
          <p:sp>
            <p:nvSpPr>
              <p:cNvPr id="80" name="椭圆 6"/>
              <p:cNvSpPr>
                <a:spLocks noChangeArrowheads="1"/>
              </p:cNvSpPr>
              <p:nvPr/>
            </p:nvSpPr>
            <p:spPr bwMode="auto">
              <a:xfrm>
                <a:off x="137929" y="130519"/>
                <a:ext cx="497782" cy="49800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1437640" y="4397376"/>
            <a:ext cx="9420225" cy="368300"/>
            <a:chOff x="1675536" y="2762341"/>
            <a:chExt cx="9335982" cy="368328"/>
          </a:xfrm>
        </p:grpSpPr>
        <p:sp>
          <p:nvSpPr>
            <p:cNvPr id="24" name="矩形 23"/>
            <p:cNvSpPr/>
            <p:nvPr/>
          </p:nvSpPr>
          <p:spPr>
            <a:xfrm>
              <a:off x="2059115" y="2762341"/>
              <a:ext cx="8952403" cy="36832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zh-CN" sz="1800"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发展培育电商经济</a:t>
              </a:r>
              <a:endParaRPr lang="zh-CN" sz="1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endParaRPr>
            </a:p>
          </p:txBody>
        </p:sp>
        <p:grpSp>
          <p:nvGrpSpPr>
            <p:cNvPr id="25" name="Group 15"/>
            <p:cNvGrpSpPr/>
            <p:nvPr/>
          </p:nvGrpSpPr>
          <p:grpSpPr bwMode="auto">
            <a:xfrm rot="0">
              <a:off x="1675536" y="2779758"/>
              <a:ext cx="325065" cy="338134"/>
              <a:chOff x="0" y="0"/>
              <a:chExt cx="763788" cy="763788"/>
            </a:xfrm>
            <a:solidFill>
              <a:schemeClr val="bg1"/>
            </a:solidFill>
          </p:grpSpPr>
          <p:sp>
            <p:nvSpPr>
              <p:cNvPr id="26" name="椭圆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3788" cy="763788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313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</a:endParaRPr>
              </a:p>
            </p:txBody>
          </p:sp>
          <p:sp>
            <p:nvSpPr>
              <p:cNvPr id="27" name="椭圆 6"/>
              <p:cNvSpPr>
                <a:spLocks noChangeArrowheads="1"/>
              </p:cNvSpPr>
              <p:nvPr/>
            </p:nvSpPr>
            <p:spPr bwMode="auto">
              <a:xfrm>
                <a:off x="137929" y="130519"/>
                <a:ext cx="497782" cy="49800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1437640" y="6344286"/>
            <a:ext cx="9420225" cy="368300"/>
            <a:chOff x="1675536" y="2762341"/>
            <a:chExt cx="9335982" cy="368328"/>
          </a:xfrm>
        </p:grpSpPr>
        <p:sp>
          <p:nvSpPr>
            <p:cNvPr id="29" name="矩形 28"/>
            <p:cNvSpPr/>
            <p:nvPr/>
          </p:nvSpPr>
          <p:spPr>
            <a:xfrm>
              <a:off x="2059115" y="2762341"/>
              <a:ext cx="8952403" cy="36832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zh-CN" sz="1800">
                  <a:latin typeface="汉仪劲楷简" panose="00020600040101010101" charset="-122"/>
                  <a:ea typeface="汉仪劲楷简" panose="00020600040101010101" charset="-122"/>
                  <a:cs typeface="汉仪劲楷简" panose="00020600040101010101" charset="-122"/>
                </a:rPr>
                <a:t>构建现代物流体系</a:t>
              </a:r>
              <a:endParaRPr lang="zh-CN" sz="18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endParaRPr>
            </a:p>
          </p:txBody>
        </p:sp>
        <p:grpSp>
          <p:nvGrpSpPr>
            <p:cNvPr id="30" name="Group 15"/>
            <p:cNvGrpSpPr/>
            <p:nvPr/>
          </p:nvGrpSpPr>
          <p:grpSpPr bwMode="auto">
            <a:xfrm rot="0">
              <a:off x="1675536" y="2779758"/>
              <a:ext cx="325065" cy="338134"/>
              <a:chOff x="0" y="0"/>
              <a:chExt cx="763788" cy="763788"/>
            </a:xfrm>
            <a:solidFill>
              <a:schemeClr val="bg1"/>
            </a:solidFill>
          </p:grpSpPr>
          <p:sp>
            <p:nvSpPr>
              <p:cNvPr id="31" name="椭圆 1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3788" cy="763788"/>
              </a:xfrm>
              <a:prstGeom prst="ellipse">
                <a:avLst/>
              </a:prstGeom>
              <a:grpFill/>
              <a:ln w="9525">
                <a:solidFill>
                  <a:srgbClr val="FF000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313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</a:endParaRPr>
              </a:p>
            </p:txBody>
          </p:sp>
          <p:sp>
            <p:nvSpPr>
              <p:cNvPr id="32" name="椭圆 6"/>
              <p:cNvSpPr>
                <a:spLocks noChangeArrowheads="1"/>
              </p:cNvSpPr>
              <p:nvPr/>
            </p:nvSpPr>
            <p:spPr bwMode="auto">
              <a:xfrm>
                <a:off x="137929" y="130519"/>
                <a:ext cx="497782" cy="498004"/>
              </a:xfrm>
              <a:prstGeom prst="ellipse">
                <a:avLst/>
              </a:prstGeom>
              <a:grpFill/>
              <a:ln w="38100">
                <a:solidFill>
                  <a:srgbClr val="FF0000"/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Calibri" panose="020F050202020403020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zh-CN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33" name="图片 32" descr="5c750e71857dc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735" y="2634615"/>
            <a:ext cx="2524760" cy="2003425"/>
          </a:xfrm>
          <a:prstGeom prst="rect">
            <a:avLst/>
          </a:prstGeom>
        </p:spPr>
      </p:pic>
      <p:pic>
        <p:nvPicPr>
          <p:cNvPr id="34" name="图片 33"/>
          <p:cNvPicPr/>
          <p:nvPr/>
        </p:nvPicPr>
        <p:blipFill>
          <a:blip r:embed="rId5"/>
          <a:stretch>
            <a:fillRect/>
          </a:stretch>
        </p:blipFill>
        <p:spPr>
          <a:xfrm>
            <a:off x="2071370" y="4650740"/>
            <a:ext cx="2524125" cy="1645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4" descr="5c7536f4a6e2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370" y="7025640"/>
            <a:ext cx="2524760" cy="14351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ldLvl="0" animBg="1"/>
      <p:bldP spid="10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276225" y="1084580"/>
            <a:ext cx="6194425" cy="8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25000">
                      <a:srgbClr val="FFAE41"/>
                    </a:gs>
                    <a:gs pos="75000">
                      <a:srgbClr val="FFDC7A"/>
                    </a:gs>
                    <a:gs pos="0">
                      <a:srgbClr val="FF6B2E"/>
                    </a:gs>
                    <a:gs pos="100000">
                      <a:srgbClr val="FFF6B6"/>
                    </a:gs>
                  </a:gsLst>
                  <a:lin ang="18900000" scaled="1"/>
                </a:gradFill>
              </a14:hiddenFill>
            </a:ext>
          </a:extLst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lvl="0" algn="ctr"/>
            <a:r>
              <a:rPr lang="en-US" altLang="zh-CN" sz="5400" kern="0" dirty="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lt"/>
              </a:rPr>
              <a:t>2023</a:t>
            </a:r>
            <a:r>
              <a:rPr lang="zh-CN" altLang="en-US" sz="5400" kern="0" dirty="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+mn-ea"/>
                <a:sym typeface="+mn-lt"/>
              </a:rPr>
              <a:t>年工作回顾</a:t>
            </a:r>
            <a:endParaRPr lang="zh-CN" altLang="en-US" sz="5400" kern="0" dirty="0"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0730" y="2529840"/>
            <a:ext cx="5225415" cy="4740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508000" algn="just" fontAlgn="auto">
              <a:lnSpc>
                <a:spcPts val="28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2023年是极不寻常的一年，是贯彻落实党的二十大精神开局之年，是习近平总书记再次亲临龙江擘画振兴发展宏伟蓝图的一年，是三年新冠疫情防控转段后经济恢复发展的一年，也是我市遭受历史罕见自然灾害重大考验的一年。这一年，我们牢记嘱托、感恩奋进，坚持以习近平新时代中国特色社会主义思想为指导，全面贯彻党的二十大精神，完整、准确、全面贯彻新发展理念，主动服务和融入新发展格局，锚定“一极三中心”奋斗目标，在市委的坚强领导下，在市人大、市政协的监督支持下，紧紧依靠全市人民，顶住了经济下行的巨大压力，经受住了各类风险挑战，守住了安全稳定底线，经济运行在合理区间，各项社会事业稳步发展。</a:t>
            </a:r>
            <a:endParaRPr lang="zh-CN" altLang="en-US" sz="20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方正兰亭黑简体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聚焦改革创新，破难题、优环境，不断增强发展动力</a:t>
            </a:r>
            <a:endParaRPr lang="zh-CN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5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坚持以改革破瓶颈、以创新拓空间、以服务优环境，全力打造龙江县域投资洼地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2" name="图片 1" descr="61e83659ac9a816426082178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580" y="1858645"/>
            <a:ext cx="2856230" cy="2856230"/>
          </a:xfrm>
          <a:prstGeom prst="rect">
            <a:avLst/>
          </a:prstGeom>
        </p:spPr>
      </p:pic>
      <p:sp>
        <p:nvSpPr>
          <p:cNvPr id="3" name="流程图: 可选过程 2"/>
          <p:cNvSpPr/>
          <p:nvPr/>
        </p:nvSpPr>
        <p:spPr>
          <a:xfrm>
            <a:off x="752475" y="4869180"/>
            <a:ext cx="5381625" cy="608330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流程图: 可选过程 6"/>
          <p:cNvSpPr/>
          <p:nvPr/>
        </p:nvSpPr>
        <p:spPr>
          <a:xfrm>
            <a:off x="752475" y="4929505"/>
            <a:ext cx="5298440" cy="679450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1" name="文本框 100"/>
          <p:cNvSpPr txBox="1"/>
          <p:nvPr/>
        </p:nvSpPr>
        <p:spPr>
          <a:xfrm>
            <a:off x="2197735" y="5017135"/>
            <a:ext cx="32302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提高招商引资质效</a:t>
            </a:r>
            <a:endParaRPr lang="zh-CN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4" name="流程图: 可选过程 13"/>
          <p:cNvSpPr/>
          <p:nvPr/>
        </p:nvSpPr>
        <p:spPr>
          <a:xfrm>
            <a:off x="752475" y="6353175"/>
            <a:ext cx="5381625" cy="608330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流程图: 可选过程 14"/>
          <p:cNvSpPr/>
          <p:nvPr/>
        </p:nvSpPr>
        <p:spPr>
          <a:xfrm>
            <a:off x="752475" y="6413500"/>
            <a:ext cx="5298440" cy="679450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197735" y="6501130"/>
            <a:ext cx="32302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打造最优营商环境</a:t>
            </a:r>
            <a:endParaRPr lang="zh-CN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7" name="流程图: 可选过程 16"/>
          <p:cNvSpPr/>
          <p:nvPr/>
        </p:nvSpPr>
        <p:spPr>
          <a:xfrm>
            <a:off x="752475" y="7968615"/>
            <a:ext cx="5381625" cy="608330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流程图: 可选过程 17"/>
          <p:cNvSpPr/>
          <p:nvPr/>
        </p:nvSpPr>
        <p:spPr>
          <a:xfrm>
            <a:off x="752475" y="8028940"/>
            <a:ext cx="5298440" cy="679450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197735" y="8116570"/>
            <a:ext cx="32302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谋划推进国企改革</a:t>
            </a:r>
            <a:endParaRPr lang="zh-CN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ldLvl="0" animBg="1"/>
      <p:bldP spid="10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聚焦城乡建设，拓功能、强管理，提升城市功能品质</a:t>
            </a:r>
            <a:endParaRPr lang="zh-CN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6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坚持以全国县城新型城镇化示范县建设为重点，开展城市能级跃升行动，全力打造龙江县域宜居新城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1" name="流程图: 可选过程 10"/>
          <p:cNvSpPr/>
          <p:nvPr/>
        </p:nvSpPr>
        <p:spPr>
          <a:xfrm>
            <a:off x="752475" y="3416300"/>
            <a:ext cx="5298440" cy="718185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流程图: 可选过程 9"/>
          <p:cNvSpPr/>
          <p:nvPr/>
        </p:nvSpPr>
        <p:spPr>
          <a:xfrm>
            <a:off x="752475" y="3416300"/>
            <a:ext cx="5256000" cy="64516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50290" y="3509010"/>
            <a:ext cx="32302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着力改善居住环境</a:t>
            </a:r>
            <a:endParaRPr lang="zh-CN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3" name="流程图: 可选过程 12"/>
          <p:cNvSpPr/>
          <p:nvPr/>
        </p:nvSpPr>
        <p:spPr>
          <a:xfrm>
            <a:off x="752475" y="5414645"/>
            <a:ext cx="5298440" cy="718185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流程图: 可选过程 19"/>
          <p:cNvSpPr/>
          <p:nvPr/>
        </p:nvSpPr>
        <p:spPr>
          <a:xfrm>
            <a:off x="752475" y="5414645"/>
            <a:ext cx="5256000" cy="64516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050290" y="5507355"/>
            <a:ext cx="32302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完善生活配套功能</a:t>
            </a:r>
            <a:endParaRPr lang="zh-CN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2" name="流程图: 可选过程 21"/>
          <p:cNvSpPr/>
          <p:nvPr/>
        </p:nvSpPr>
        <p:spPr>
          <a:xfrm>
            <a:off x="752475" y="7740015"/>
            <a:ext cx="5298440" cy="718185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流程图: 可选过程 22"/>
          <p:cNvSpPr/>
          <p:nvPr/>
        </p:nvSpPr>
        <p:spPr>
          <a:xfrm>
            <a:off x="752475" y="7740015"/>
            <a:ext cx="5256000" cy="64516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050290" y="7832725"/>
            <a:ext cx="32302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提升城市管理水平</a:t>
            </a:r>
            <a:endParaRPr lang="zh-CN" sz="2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25" name="图片 24" descr="5c7609ff5fe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670" y="2646680"/>
            <a:ext cx="2179320" cy="1718310"/>
          </a:xfrm>
          <a:prstGeom prst="rect">
            <a:avLst/>
          </a:prstGeom>
        </p:spPr>
      </p:pic>
      <p:pic>
        <p:nvPicPr>
          <p:cNvPr id="26" name="图片 25" descr="5c983915325a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670" y="7110095"/>
            <a:ext cx="2180590" cy="1602105"/>
          </a:xfrm>
          <a:prstGeom prst="rect">
            <a:avLst/>
          </a:prstGeom>
        </p:spPr>
      </p:pic>
      <p:pic>
        <p:nvPicPr>
          <p:cNvPr id="27" name="图片 26" descr="5c762c48c03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9035" y="4895215"/>
            <a:ext cx="2181225" cy="15424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ldLvl="0" animBg="1"/>
      <p:bldP spid="10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聚焦生态建设，抓治理、严监管，坚决守卫绿水青山</a:t>
            </a:r>
            <a:endParaRPr lang="zh-CN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7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深入贯彻落实习近平生态文明思想，坚持生态优先、绿色发展，开展生态底色擦亮行动，全力打造龙江县域生态样板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cxnSp>
        <p:nvCxnSpPr>
          <p:cNvPr id="7" name="肘形连接符 6"/>
          <p:cNvCxnSpPr/>
          <p:nvPr/>
        </p:nvCxnSpPr>
        <p:spPr>
          <a:xfrm rot="5400000" flipV="1">
            <a:off x="-446405" y="2290445"/>
            <a:ext cx="7691755" cy="5393690"/>
          </a:xfrm>
          <a:prstGeom prst="bentConnector3">
            <a:avLst>
              <a:gd name="adj1" fmla="val 20296"/>
            </a:avLst>
          </a:prstGeom>
          <a:ln w="31750" cap="rnd" cmpd="sng">
            <a:solidFill>
              <a:srgbClr val="FF0000"/>
            </a:solidFill>
            <a:prstDash val="sysDot"/>
            <a:miter lim="800000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肘形连接符 8"/>
          <p:cNvCxnSpPr/>
          <p:nvPr/>
        </p:nvCxnSpPr>
        <p:spPr>
          <a:xfrm>
            <a:off x="821690" y="5130800"/>
            <a:ext cx="5274310" cy="3714750"/>
          </a:xfrm>
          <a:prstGeom prst="bentConnector3">
            <a:avLst>
              <a:gd name="adj1" fmla="val 120"/>
            </a:avLst>
          </a:prstGeom>
          <a:ln w="3175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流程图: 可选过程 16"/>
          <p:cNvSpPr/>
          <p:nvPr/>
        </p:nvSpPr>
        <p:spPr>
          <a:xfrm>
            <a:off x="1837690" y="4820920"/>
            <a:ext cx="3202305" cy="583565"/>
          </a:xfrm>
          <a:prstGeom prst="flowChartAlternateProcess">
            <a:avLst/>
          </a:prstGeom>
          <a:gradFill>
            <a:gsLst>
              <a:gs pos="25000">
                <a:srgbClr val="FF566A"/>
              </a:gs>
              <a:gs pos="75000">
                <a:srgbClr val="F6AABA"/>
              </a:gs>
              <a:gs pos="0">
                <a:srgbClr val="EB3A48"/>
              </a:gs>
              <a:gs pos="100000">
                <a:srgbClr val="FFCFD9"/>
              </a:gs>
            </a:gsLst>
            <a:lin ang="18900000" scaled="1"/>
          </a:gradFill>
          <a:ln w="25400">
            <a:gradFill>
              <a:gsLst>
                <a:gs pos="25000">
                  <a:srgbClr val="FF566A"/>
                </a:gs>
                <a:gs pos="75000">
                  <a:srgbClr val="F6AABA"/>
                </a:gs>
                <a:gs pos="0">
                  <a:srgbClr val="EB3A48"/>
                </a:gs>
                <a:gs pos="100000">
                  <a:srgbClr val="FFCFD9"/>
                </a:gs>
              </a:gsLst>
              <a:lin ang="1890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>
                  <a:alpha val="0"/>
                </a:srgbClr>
              </a:solidFill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825500" y="5106670"/>
            <a:ext cx="1012190" cy="12065"/>
          </a:xfrm>
          <a:prstGeom prst="line">
            <a:avLst/>
          </a:prstGeom>
          <a:ln w="3175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流程图: 可选过程 27"/>
          <p:cNvSpPr/>
          <p:nvPr/>
        </p:nvSpPr>
        <p:spPr>
          <a:xfrm>
            <a:off x="1837690" y="6352540"/>
            <a:ext cx="3202305" cy="583565"/>
          </a:xfrm>
          <a:prstGeom prst="flowChartAlternateProcess">
            <a:avLst/>
          </a:prstGeom>
          <a:gradFill>
            <a:gsLst>
              <a:gs pos="0">
                <a:srgbClr val="ED3D60"/>
              </a:gs>
              <a:gs pos="100000">
                <a:srgbClr val="FDDEDD"/>
              </a:gs>
            </a:gsLst>
            <a:lin ang="16200000" scaled="1"/>
          </a:gradFill>
          <a:ln w="25400">
            <a:gradFill>
              <a:gsLst>
                <a:gs pos="0">
                  <a:srgbClr val="ED3D60"/>
                </a:gs>
                <a:gs pos="100000">
                  <a:srgbClr val="FDDEDD"/>
                </a:gs>
              </a:gsLst>
              <a:lin ang="162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>
                  <a:alpha val="0"/>
                </a:srgbClr>
              </a:solidFill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V="1">
            <a:off x="825500" y="6638290"/>
            <a:ext cx="1012190" cy="12065"/>
          </a:xfrm>
          <a:prstGeom prst="line">
            <a:avLst/>
          </a:prstGeom>
          <a:ln w="3175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流程图: 可选过程 29"/>
          <p:cNvSpPr/>
          <p:nvPr/>
        </p:nvSpPr>
        <p:spPr>
          <a:xfrm>
            <a:off x="1848485" y="7835265"/>
            <a:ext cx="3202305" cy="583565"/>
          </a:xfrm>
          <a:prstGeom prst="flowChartAlternateProcess">
            <a:avLst/>
          </a:prstGeom>
          <a:gradFill>
            <a:gsLst>
              <a:gs pos="0">
                <a:srgbClr val="F6EED9"/>
              </a:gs>
              <a:gs pos="100000">
                <a:srgbClr val="F51313"/>
              </a:gs>
            </a:gsLst>
            <a:lin ang="2700000" scaled="1"/>
          </a:gradFill>
          <a:ln w="25400">
            <a:gradFill>
              <a:gsLst>
                <a:gs pos="0">
                  <a:srgbClr val="F6EED9"/>
                </a:gs>
                <a:gs pos="100000">
                  <a:srgbClr val="F51313"/>
                </a:gs>
              </a:gsLst>
              <a:lin ang="27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00">
                  <a:alpha val="0"/>
                </a:srgbClr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836295" y="8121015"/>
            <a:ext cx="1012190" cy="12065"/>
          </a:xfrm>
          <a:prstGeom prst="line">
            <a:avLst/>
          </a:prstGeom>
          <a:ln w="3175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105025" y="4882515"/>
            <a:ext cx="29457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源头整治环境污染</a:t>
            </a:r>
            <a:endParaRPr lang="zh-CN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105025" y="6390005"/>
            <a:ext cx="29464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加强生态系统建设</a:t>
            </a:r>
            <a:endParaRPr lang="zh-CN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094865" y="7897495"/>
            <a:ext cx="29451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践行绿色低碳发展</a:t>
            </a:r>
            <a:endParaRPr lang="zh-CN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35" name="图片 34" descr="5c7513e2e14c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660" y="2601595"/>
            <a:ext cx="2576195" cy="20085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ldLvl="0" animBg="1"/>
      <p:bldP spid="10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聚焦民生保障，办实事、解难题，提高群众幸福指数</a:t>
            </a:r>
            <a:endParaRPr lang="zh-CN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8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扎实办好民生实事，解决群众大事小情，让发展成果惠及全市人民，全力打造龙江县域民生福地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Aichitds10"/>
          <p:cNvSpPr/>
          <p:nvPr/>
        </p:nvSpPr>
        <p:spPr>
          <a:xfrm>
            <a:off x="719455" y="3206115"/>
            <a:ext cx="5378450" cy="635635"/>
          </a:xfrm>
          <a:prstGeom prst="parallelogram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charset="-122"/>
              <a:cs typeface="+mn-ea"/>
            </a:endParaRPr>
          </a:p>
        </p:txBody>
      </p:sp>
      <p:sp>
        <p:nvSpPr>
          <p:cNvPr id="12" name="Aichitds10"/>
          <p:cNvSpPr/>
          <p:nvPr/>
        </p:nvSpPr>
        <p:spPr>
          <a:xfrm>
            <a:off x="719455" y="7579995"/>
            <a:ext cx="5378450" cy="635635"/>
          </a:xfrm>
          <a:prstGeom prst="parallelogram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charset="-122"/>
              <a:cs typeface="+mn-ea"/>
            </a:endParaRPr>
          </a:p>
        </p:txBody>
      </p:sp>
      <p:sp>
        <p:nvSpPr>
          <p:cNvPr id="13" name="Aichitds10"/>
          <p:cNvSpPr/>
          <p:nvPr/>
        </p:nvSpPr>
        <p:spPr>
          <a:xfrm>
            <a:off x="719455" y="5393055"/>
            <a:ext cx="5378450" cy="635635"/>
          </a:xfrm>
          <a:prstGeom prst="parallelogram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charset="-122"/>
              <a:cs typeface="+mn-ea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1017905" y="3339465"/>
            <a:ext cx="26866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加快灾后重建步伐</a:t>
            </a:r>
            <a:endParaRPr lang="zh-CN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7905" y="5527040"/>
            <a:ext cx="26866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统筹发展社会事业</a:t>
            </a:r>
            <a:endParaRPr lang="zh-CN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17905" y="7714615"/>
            <a:ext cx="28162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兜牢民生保障底线</a:t>
            </a:r>
            <a:endParaRPr lang="zh-CN" sz="24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16" name="http://photo-static-api.fotomore.com/creative/vcg/400/new/VCG41N1417257322.jpg?uid=386&amp;timestamp=1709085859&amp;sign=fd4aeff66ec63e0178e3cd8c74c564f4" descr="救护队的医生将病人送往医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425" y="5527040"/>
            <a:ext cx="3704590" cy="2468880"/>
          </a:xfrm>
          <a:prstGeom prst="rect">
            <a:avLst/>
          </a:prstGeom>
        </p:spPr>
      </p:pic>
      <p:pic>
        <p:nvPicPr>
          <p:cNvPr id="18" name="http://photo-static-api.fotomore.com/creative/vcg/400/new/VCG41N854753022.jpg?uid=386&amp;timestamp=1709085846&amp;sign=6f14db743cfac83d5e3b0e1ad8bea159" descr="一群赚钱的商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130" y="3258185"/>
            <a:ext cx="2643505" cy="21596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ldLvl="0" animBg="1"/>
      <p:bldP spid="10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聚焦社会治理，防风险、保安全，维护社会大局稳定</a:t>
            </a:r>
            <a:endParaRPr lang="zh-CN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9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深入贯彻落实总体国家安全观，统筹发展和安全，树立底线思维，增强风险意识，全力打造龙江县域安全标杆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2204575" y="2896121"/>
            <a:ext cx="2448272" cy="2448272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 bwMode="auto">
          <a:xfrm>
            <a:off x="603105" y="6154306"/>
            <a:ext cx="2448272" cy="2448272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9" name="椭圆 8"/>
          <p:cNvSpPr/>
          <p:nvPr/>
        </p:nvSpPr>
        <p:spPr bwMode="auto">
          <a:xfrm>
            <a:off x="3841605" y="6154306"/>
            <a:ext cx="2448272" cy="2448272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348230" y="4292600"/>
            <a:ext cx="27025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防范重点领域风险</a:t>
            </a:r>
            <a:endParaRPr lang="zh-CN" sz="20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6440" y="7527290"/>
            <a:ext cx="27025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维护公共安全秩序</a:t>
            </a:r>
            <a:endParaRPr lang="zh-CN" sz="20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72560" y="7527290"/>
            <a:ext cx="27025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完善社会治理体系</a:t>
            </a:r>
            <a:endParaRPr lang="zh-CN" sz="20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22" name="图片 21" descr="安全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7990" y="3201035"/>
            <a:ext cx="997585" cy="914400"/>
          </a:xfrm>
          <a:prstGeom prst="rect">
            <a:avLst/>
          </a:prstGeom>
        </p:spPr>
      </p:pic>
      <p:pic>
        <p:nvPicPr>
          <p:cNvPr id="23" name="图片 22" descr="人脸识别技术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0320" y="6519545"/>
            <a:ext cx="985520" cy="914400"/>
          </a:xfrm>
          <a:prstGeom prst="rect">
            <a:avLst/>
          </a:prstGeom>
        </p:spPr>
      </p:pic>
      <p:pic>
        <p:nvPicPr>
          <p:cNvPr id="24" name="图片 23" descr="数据丢失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52645" y="6519545"/>
            <a:ext cx="914400" cy="9144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ldLvl="0" animBg="1"/>
      <p:bldP spid="105" grpId="0" bldLvl="0" animBg="1"/>
      <p:bldP spid="6" grpId="0" bldLvl="0" animBg="1"/>
      <p:bldP spid="7" grpId="0" bldLvl="0" animBg="1"/>
      <p:bldP spid="9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-635"/>
            <a:ext cx="6082030" cy="9143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5" name="Freeform 9"/>
          <p:cNvSpPr/>
          <p:nvPr>
            <p:custDataLst>
              <p:tags r:id="rId2"/>
            </p:custDataLst>
          </p:nvPr>
        </p:nvSpPr>
        <p:spPr bwMode="auto">
          <a:xfrm rot="10800000">
            <a:off x="388620" y="278130"/>
            <a:ext cx="4530090" cy="683895"/>
          </a:xfrm>
          <a:custGeom>
            <a:avLst/>
            <a:gdLst>
              <a:gd name="T0" fmla="*/ 0 w 2601"/>
              <a:gd name="T1" fmla="*/ 118 h 627"/>
              <a:gd name="T2" fmla="*/ 2601 w 2601"/>
              <a:gd name="T3" fmla="*/ 0 h 627"/>
              <a:gd name="T4" fmla="*/ 2601 w 2601"/>
              <a:gd name="T5" fmla="*/ 517 h 627"/>
              <a:gd name="T6" fmla="*/ 189 w 2601"/>
              <a:gd name="T7" fmla="*/ 627 h 627"/>
              <a:gd name="T8" fmla="*/ 0 w 2601"/>
              <a:gd name="T9" fmla="*/ 118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1" h="627">
                <a:moveTo>
                  <a:pt x="0" y="118"/>
                </a:moveTo>
                <a:lnTo>
                  <a:pt x="2601" y="0"/>
                </a:lnTo>
                <a:lnTo>
                  <a:pt x="2601" y="517"/>
                </a:lnTo>
                <a:lnTo>
                  <a:pt x="189" y="627"/>
                </a:lnTo>
                <a:lnTo>
                  <a:pt x="0" y="11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4" name="Freeform 12"/>
          <p:cNvSpPr/>
          <p:nvPr>
            <p:custDataLst>
              <p:tags r:id="rId3"/>
            </p:custDataLst>
          </p:nvPr>
        </p:nvSpPr>
        <p:spPr bwMode="auto">
          <a:xfrm rot="10800000">
            <a:off x="387790" y="419536"/>
            <a:ext cx="5040000" cy="792000"/>
          </a:xfrm>
          <a:custGeom>
            <a:avLst/>
            <a:gdLst>
              <a:gd name="T0" fmla="*/ 0 w 2805"/>
              <a:gd name="T1" fmla="*/ 0 h 517"/>
              <a:gd name="T2" fmla="*/ 2805 w 2805"/>
              <a:gd name="T3" fmla="*/ 0 h 517"/>
              <a:gd name="T4" fmla="*/ 2805 w 2805"/>
              <a:gd name="T5" fmla="*/ 517 h 517"/>
              <a:gd name="T6" fmla="*/ 204 w 2805"/>
              <a:gd name="T7" fmla="*/ 517 h 517"/>
              <a:gd name="T8" fmla="*/ 0 w 2805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5" h="517">
                <a:moveTo>
                  <a:pt x="0" y="0"/>
                </a:moveTo>
                <a:lnTo>
                  <a:pt x="2805" y="0"/>
                </a:lnTo>
                <a:lnTo>
                  <a:pt x="2805" y="517"/>
                </a:lnTo>
                <a:lnTo>
                  <a:pt x="204" y="51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1276985" y="517525"/>
            <a:ext cx="3773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聚焦社会治理，防风险、保安全，维护社会大局稳定</a:t>
            </a:r>
            <a:endParaRPr lang="zh-CN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03250" y="391795"/>
            <a:ext cx="447040" cy="76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54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sym typeface="华康行楷体 W5" panose="03000509000000000000" charset="-122"/>
              </a:rPr>
              <a:t>9</a:t>
            </a:r>
            <a:endParaRPr lang="en-US" altLang="zh-CN" sz="54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sym typeface="华康行楷体 W5" panose="03000509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9635" y="146812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深入贯彻落实总体国家安全观，统筹发展和安全，树立底线思维，增强风险意识，全力打造龙江县域安全标杆</a:t>
            </a:r>
            <a:endParaRPr 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2204575" y="2896121"/>
            <a:ext cx="2448272" cy="2448272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 bwMode="auto">
          <a:xfrm>
            <a:off x="603105" y="5850141"/>
            <a:ext cx="2448272" cy="2448272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9" name="椭圆 8"/>
          <p:cNvSpPr/>
          <p:nvPr/>
        </p:nvSpPr>
        <p:spPr bwMode="auto">
          <a:xfrm>
            <a:off x="3841605" y="5850141"/>
            <a:ext cx="2448272" cy="2448272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348230" y="4292600"/>
            <a:ext cx="27025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防范重点领域风险</a:t>
            </a:r>
            <a:endParaRPr lang="zh-CN" sz="20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6440" y="7223125"/>
            <a:ext cx="27025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维护公共安全秩序</a:t>
            </a:r>
            <a:endParaRPr lang="zh-CN" sz="20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72560" y="7223125"/>
            <a:ext cx="27025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完善社会治理体系</a:t>
            </a:r>
            <a:endParaRPr lang="zh-CN" sz="20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22" name="图片 21" descr="安全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7990" y="3201035"/>
            <a:ext cx="997585" cy="914400"/>
          </a:xfrm>
          <a:prstGeom prst="rect">
            <a:avLst/>
          </a:prstGeom>
        </p:spPr>
      </p:pic>
      <p:pic>
        <p:nvPicPr>
          <p:cNvPr id="23" name="图片 22" descr="人脸识别技术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0320" y="6215380"/>
            <a:ext cx="985520" cy="914400"/>
          </a:xfrm>
          <a:prstGeom prst="rect">
            <a:avLst/>
          </a:prstGeom>
        </p:spPr>
      </p:pic>
      <p:pic>
        <p:nvPicPr>
          <p:cNvPr id="2" name="图片 1" descr="资金安全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52645" y="6215380"/>
            <a:ext cx="914400" cy="9144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ldLvl="0" animBg="1"/>
      <p:bldP spid="105" grpId="0" bldLvl="0" animBg="1"/>
      <p:bldP spid="6" grpId="0" bldLvl="0" animBg="1"/>
      <p:bldP spid="7" grpId="0" bldLvl="0" animBg="1"/>
      <p:bldP spid="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87985" y="1268095"/>
            <a:ext cx="6082030" cy="75552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" name="同侧圆角矩形 9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全面加强政府自身建设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803910" y="1463993"/>
            <a:ext cx="5080000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just">
              <a:buClrTx/>
              <a:buSzTx/>
              <a:buFontTx/>
            </a:pP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    </a:t>
            </a:r>
            <a:r>
              <a:rPr lang="en-US" altLang="zh-CN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面对新时代、新征程、新使命，我们将坚持自我加压、接续奋斗，坚决把决策变为实践、把任务变为行动、把目标变为现实。我们将坚持党的全面领导，着力提升施政能力水平，全力打造“五型政府”</a:t>
            </a:r>
            <a:endParaRPr lang="en-US" altLang="zh-CN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2" name="波形 11"/>
          <p:cNvSpPr/>
          <p:nvPr/>
        </p:nvSpPr>
        <p:spPr>
          <a:xfrm>
            <a:off x="1518920" y="3023870"/>
            <a:ext cx="3816350" cy="791845"/>
          </a:xfrm>
          <a:prstGeom prst="wav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强化政治引领，打造忠诚型政府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波形 12"/>
          <p:cNvSpPr/>
          <p:nvPr/>
        </p:nvSpPr>
        <p:spPr>
          <a:xfrm>
            <a:off x="1518920" y="6239510"/>
            <a:ext cx="3816350" cy="791845"/>
          </a:xfrm>
          <a:prstGeom prst="wav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坚持依法行政，打造法治型政府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波形 13"/>
          <p:cNvSpPr/>
          <p:nvPr/>
        </p:nvSpPr>
        <p:spPr>
          <a:xfrm>
            <a:off x="1518920" y="5167630"/>
            <a:ext cx="3816350" cy="791845"/>
          </a:xfrm>
          <a:prstGeom prst="wav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提高工作质效，打造高效型政府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波形 14"/>
          <p:cNvSpPr/>
          <p:nvPr/>
        </p:nvSpPr>
        <p:spPr>
          <a:xfrm>
            <a:off x="1518920" y="4095750"/>
            <a:ext cx="3816350" cy="791845"/>
          </a:xfrm>
          <a:prstGeom prst="wav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狠抓工作落实，打造务实型政府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波形 15"/>
          <p:cNvSpPr/>
          <p:nvPr/>
        </p:nvSpPr>
        <p:spPr>
          <a:xfrm>
            <a:off x="1518920" y="7311390"/>
            <a:ext cx="3816350" cy="791845"/>
          </a:xfrm>
          <a:prstGeom prst="wav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清正廉洁干事，打造勤廉型政府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7" name="内容占位符 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42110" y="1987550"/>
            <a:ext cx="3569335" cy="6346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0730" y="720090"/>
            <a:ext cx="5225415" cy="2954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508000" algn="just" fontAlgn="auto">
              <a:lnSpc>
                <a:spcPts val="28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olidFill>
                  <a:srgbClr val="FFFF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方正兰亭黑简体" panose="02000000000000000000" charset="-122"/>
              </a:rPr>
              <a:t>让我们更加紧密地团结在以习近平同志为核心的党中央周围，在省委省政府、哈尔滨市委市政府和市委的坚强领导下，抢抓机遇、激扬斗志、知重负重、勇毅前行，以实干担当的工作作风、务实求效的工作标准、一抓到底的工作劲头，奋力开创五常高质量发展新局面，谱写可持续振兴新篇章！</a:t>
            </a:r>
            <a:endParaRPr lang="zh-CN" altLang="en-US" sz="2000">
              <a:solidFill>
                <a:srgbClr val="FFFF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方正兰亭黑简体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87500" y="7781290"/>
            <a:ext cx="35712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sz="20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制作：五常市人民政府办公室</a:t>
            </a:r>
            <a:endParaRPr lang="zh-CN" sz="2000">
              <a:solidFill>
                <a:schemeClr val="bg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20" name="图片 19" descr="QQ图片201811091343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3479165"/>
            <a:ext cx="6858000" cy="33635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坚持发展为要、统筹兼顾，县域经济逐步恢复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59050" y="2010410"/>
            <a:ext cx="2750820" cy="930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全年地区生产总值实现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285.7</a:t>
            </a:r>
            <a:r>
              <a:rPr lang="zh-CN" altLang="en-US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亿</a:t>
            </a:r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元，总量保持全省县域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首位</a:t>
            </a:r>
            <a:endParaRPr lang="zh-CN" altLang="en-US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52395" y="3190875"/>
            <a:ext cx="2750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规上工业总产值完成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182.7</a:t>
            </a:r>
            <a:r>
              <a:rPr lang="zh-CN" altLang="en-US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亿</a:t>
            </a:r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元，同比增长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</a:t>
            </a:r>
            <a:r>
              <a:rPr lang="zh-CN" altLang="en-US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%</a:t>
            </a:r>
            <a:endParaRPr lang="zh-CN" altLang="en-US" sz="14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651760" y="5372735"/>
            <a:ext cx="2750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税收完成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4.8</a:t>
            </a:r>
            <a:r>
              <a:rPr lang="zh-CN" altLang="en-US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元，同比增长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7.3</a:t>
            </a:r>
            <a:r>
              <a:rPr lang="zh-CN" altLang="en-US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endParaRPr lang="zh-CN" altLang="en-US" sz="14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651760" y="4214495"/>
            <a:ext cx="2751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社会消费品零售总额完成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78.8</a:t>
            </a:r>
            <a:r>
              <a:rPr lang="zh-CN" altLang="en-US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亿</a:t>
            </a:r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元，同比增长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11.8</a:t>
            </a:r>
            <a:r>
              <a:rPr lang="zh-CN" altLang="en-US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%</a:t>
            </a:r>
            <a:endParaRPr lang="zh-CN" altLang="en-US" sz="14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653665" y="6543040"/>
            <a:ext cx="27508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城乡居民人均可支配收入分别同比增长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2.2</a:t>
            </a:r>
            <a:r>
              <a:rPr lang="zh-CN" altLang="en-US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和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5.5</a:t>
            </a:r>
            <a:r>
              <a:rPr lang="zh-CN" altLang="en-US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endParaRPr lang="zh-CN" altLang="en-US" sz="14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652395" y="7651115"/>
            <a:ext cx="2751455" cy="918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“四上”企业发展到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235</a:t>
            </a:r>
            <a:r>
              <a:rPr lang="zh-CN" altLang="en-US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户</a:t>
            </a:r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，存款总额和市场主体数量分别突破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470</a:t>
            </a:r>
            <a:r>
              <a:rPr lang="zh-CN" altLang="en-US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元和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6.2</a:t>
            </a:r>
            <a:r>
              <a:rPr lang="zh-CN" altLang="en-US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户</a:t>
            </a:r>
            <a:endParaRPr lang="zh-CN" altLang="en-US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25" name="图片 24" descr="5c763d5e38c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380" y="2010410"/>
            <a:ext cx="661670" cy="661670"/>
          </a:xfrm>
          <a:prstGeom prst="rect">
            <a:avLst/>
          </a:prstGeom>
        </p:spPr>
      </p:pic>
      <p:pic>
        <p:nvPicPr>
          <p:cNvPr id="26" name="图片 25" descr="44561d3f7a3931ce16412814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50" y="5397500"/>
            <a:ext cx="673735" cy="673735"/>
          </a:xfrm>
          <a:prstGeom prst="rect">
            <a:avLst/>
          </a:prstGeom>
        </p:spPr>
      </p:pic>
      <p:pic>
        <p:nvPicPr>
          <p:cNvPr id="27" name="图片 26" descr="14561ee593074eb116430103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550" y="4264025"/>
            <a:ext cx="674370" cy="674370"/>
          </a:xfrm>
          <a:prstGeom prst="rect">
            <a:avLst/>
          </a:prstGeom>
        </p:spPr>
      </p:pic>
      <p:pic>
        <p:nvPicPr>
          <p:cNvPr id="28" name="图片 27" descr="49361cc07624e9e716407611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185" y="3156585"/>
            <a:ext cx="673735" cy="673735"/>
          </a:xfrm>
          <a:prstGeom prst="rect">
            <a:avLst/>
          </a:prstGeom>
        </p:spPr>
      </p:pic>
      <p:pic>
        <p:nvPicPr>
          <p:cNvPr id="31" name="图片 30" descr="41861dd3c414f77116418888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550" y="7668260"/>
            <a:ext cx="662305" cy="666115"/>
          </a:xfrm>
          <a:prstGeom prst="rect">
            <a:avLst/>
          </a:prstGeom>
        </p:spPr>
      </p:pic>
      <p:pic>
        <p:nvPicPr>
          <p:cNvPr id="32" name="图片 31" descr="62561c419d44debb16402416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0185" y="6530340"/>
            <a:ext cx="673735" cy="67881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endParaRPr lang="en-US" altLang="zh-CN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坚持稳粮兴农、应收尽收，现代农业稳步发展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353945" y="1584325"/>
            <a:ext cx="3531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粮食种植面积稳定在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4</a:t>
            </a:r>
            <a:r>
              <a:rPr lang="en-US" alt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3</a:t>
            </a:r>
            <a:r>
              <a:rPr lang="zh-CN" altLang="en-US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0</a:t>
            </a:r>
            <a:r>
              <a:rPr lang="zh-CN" altLang="en-US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万</a:t>
            </a:r>
            <a:r>
              <a:rPr lang="zh-CN" altLang="en-US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亩以上</a:t>
            </a:r>
            <a:endParaRPr lang="zh-CN" altLang="en-US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354580" y="3896360"/>
            <a:ext cx="3616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zh-CN" sz="1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深入推进“校地共建”，与东北农业大学在科技成果示范推广等多领域达成合作意向</a:t>
            </a:r>
            <a:endParaRPr lang="zh-CN" altLang="en-US" sz="1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50770" y="2648585"/>
            <a:ext cx="35318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zh-CN" sz="1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完成高标准农田建设</a:t>
            </a:r>
            <a:r>
              <a:rPr lang="en-US" altLang="zh-CN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10</a:t>
            </a:r>
            <a:r>
              <a:rPr lang="zh-CN" sz="14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万</a:t>
            </a:r>
            <a:r>
              <a:rPr lang="zh-CN" sz="1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亩</a:t>
            </a:r>
            <a:endParaRPr lang="zh-CN" sz="1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 algn="just"/>
            <a:r>
              <a:rPr lang="zh-CN" sz="1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实施龙凤山灌区续建配套等水利工程</a:t>
            </a:r>
            <a:r>
              <a:rPr lang="zh-CN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8</a:t>
            </a:r>
            <a:r>
              <a:rPr lang="zh-CN" sz="14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个</a:t>
            </a:r>
            <a:endParaRPr lang="zh-CN" altLang="en-US" sz="1400" b="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50770" y="5020945"/>
            <a:ext cx="35325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zh-CN" sz="1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全市</a:t>
            </a:r>
            <a:r>
              <a:rPr lang="zh-CN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16</a:t>
            </a:r>
            <a:r>
              <a:rPr lang="zh-CN" sz="14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家</a:t>
            </a:r>
            <a:r>
              <a:rPr lang="zh-CN" sz="1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企业、</a:t>
            </a:r>
            <a:r>
              <a:rPr lang="zh-CN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28</a:t>
            </a:r>
            <a:r>
              <a:rPr lang="zh-CN" sz="14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款</a:t>
            </a:r>
            <a:r>
              <a:rPr lang="zh-CN" sz="1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产品获得“黑土优品”授权</a:t>
            </a:r>
            <a:endParaRPr lang="zh-CN" altLang="en-US" sz="1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53945" y="6287770"/>
            <a:ext cx="36169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zh-CN" sz="1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建成产业和基础设施帮扶项目</a:t>
            </a:r>
            <a:r>
              <a:rPr lang="zh-CN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34</a:t>
            </a:r>
            <a:r>
              <a:rPr lang="zh-CN" sz="14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个</a:t>
            </a:r>
            <a:endParaRPr lang="zh-CN" sz="1400" b="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indent="0" algn="just"/>
            <a:r>
              <a:rPr lang="zh-CN" sz="1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脱贫人口人均收入同比增长</a:t>
            </a:r>
            <a:r>
              <a:rPr lang="zh-CN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</a:t>
            </a:r>
            <a:r>
              <a:rPr lang="en-US" altLang="zh-CN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0.3</a:t>
            </a:r>
            <a:r>
              <a:rPr lang="zh-CN" sz="14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%</a:t>
            </a:r>
            <a:endParaRPr lang="zh-CN" altLang="en-US" sz="1400" b="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53310" y="7412355"/>
            <a:ext cx="36163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zh-CN" sz="1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五常大米品牌价值攀升至</a:t>
            </a:r>
            <a:r>
              <a:rPr lang="zh-CN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713.1</a:t>
            </a:r>
            <a:r>
              <a:rPr lang="zh-CN" sz="1400" b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亿</a:t>
            </a:r>
            <a:r>
              <a:rPr lang="zh-CN" sz="1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元，</a:t>
            </a:r>
            <a:r>
              <a:rPr lang="zh-CN" sz="1400" b="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连续八年蝉联地标产品大米类全国第一</a:t>
            </a:r>
            <a:endParaRPr lang="zh-CN" sz="1400" b="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51915" y="1268095"/>
            <a:ext cx="34925" cy="7566660"/>
          </a:xfrm>
          <a:prstGeom prst="line">
            <a:avLst/>
          </a:prstGeom>
          <a:ln w="31750" cap="rnd">
            <a:solidFill>
              <a:schemeClr val="accent6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9" name="图片 18" descr="5c750d6bc73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25" y="7178040"/>
            <a:ext cx="1036320" cy="1071245"/>
          </a:xfrm>
          <a:prstGeom prst="rect">
            <a:avLst/>
          </a:prstGeom>
        </p:spPr>
      </p:pic>
      <p:pic>
        <p:nvPicPr>
          <p:cNvPr id="20" name="图片 19" descr="621ef24e7758916461952783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0" y="6038850"/>
            <a:ext cx="1130300" cy="1130300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4"/>
          <a:stretch>
            <a:fillRect/>
          </a:stretch>
        </p:blipFill>
        <p:spPr>
          <a:xfrm>
            <a:off x="845185" y="4868545"/>
            <a:ext cx="1029970" cy="887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5c757fa3c39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0425" y="2545715"/>
            <a:ext cx="904240" cy="856615"/>
          </a:xfrm>
          <a:prstGeom prst="rect">
            <a:avLst/>
          </a:prstGeom>
        </p:spPr>
      </p:pic>
      <p:pic>
        <p:nvPicPr>
          <p:cNvPr id="21" name="图片 20" descr="5f7371cd0b262160140129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37870" y="3596005"/>
            <a:ext cx="1137285" cy="1137285"/>
          </a:xfrm>
          <a:prstGeom prst="rect">
            <a:avLst/>
          </a:prstGeom>
        </p:spPr>
      </p:pic>
      <p:pic>
        <p:nvPicPr>
          <p:cNvPr id="15" name="图片 14" descr="5c758aba6df9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0425" y="1361440"/>
            <a:ext cx="972820" cy="8140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坚持产业振兴、科技引领，二产基础不断夯实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82980" y="1435100"/>
            <a:ext cx="2432050" cy="562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制定出台《关于加快产业振兴、促进五常市域经济高质量发展的实施意见》、《五常市工业振兴行动方案（2023—2026年）》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15030" y="2954655"/>
            <a:ext cx="2432685" cy="808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实施省百大、哈尔滨市重点产业项目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21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，完成投资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15.5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2980" y="4121150"/>
            <a:ext cx="248158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抢抓国家支持灾后重建有利契机，申报中央预算内投资和国债项目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113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，计划投资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128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15030" y="5450205"/>
            <a:ext cx="24320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实施数字经济项目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，新增省级数字化车间企业、国家专精特新“小巨人”企业、省级“创新型”中小企业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14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户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户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企业入驻龙哈工业云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2980" y="7056120"/>
            <a:ext cx="257492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在上海、深圳、北京成功举办系列招商引资推介活动，全年签约额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186.38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项目实现当年签约当年开工建设，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全年实际利用省域外资金</a:t>
            </a:r>
            <a:r>
              <a:rPr lang="en-US" alt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17.62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元，同比增长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12.4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endParaRPr lang="zh-CN" sz="14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11" name="图片 10" descr="5c75ffdf76b8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405" y="1384300"/>
            <a:ext cx="1684020" cy="1212850"/>
          </a:xfrm>
          <a:prstGeom prst="rect">
            <a:avLst/>
          </a:prstGeom>
        </p:spPr>
      </p:pic>
      <p:pic>
        <p:nvPicPr>
          <p:cNvPr id="12" name="图片 11" descr="86603f4ce34981d16147611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" y="2442845"/>
            <a:ext cx="1726565" cy="1726565"/>
          </a:xfrm>
          <a:prstGeom prst="rect">
            <a:avLst/>
          </a:prstGeom>
        </p:spPr>
      </p:pic>
      <p:pic>
        <p:nvPicPr>
          <p:cNvPr id="14" name="图片 13" descr="632bca2a5894b16638141867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60" y="5344160"/>
            <a:ext cx="1760855" cy="1576705"/>
          </a:xfrm>
          <a:prstGeom prst="rect">
            <a:avLst/>
          </a:prstGeom>
        </p:spPr>
      </p:pic>
      <p:pic>
        <p:nvPicPr>
          <p:cNvPr id="15" name="图片 14" descr="5c750dd8874a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405" y="7275195"/>
            <a:ext cx="1786890" cy="1038225"/>
          </a:xfrm>
          <a:prstGeom prst="rect">
            <a:avLst/>
          </a:prstGeom>
        </p:spPr>
      </p:pic>
      <p:pic>
        <p:nvPicPr>
          <p:cNvPr id="5" name="图片 4" descr="5c75613bb21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880" y="3921125"/>
            <a:ext cx="1301115" cy="13011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坚持激发活力、积蓄动能，三产质量逐步提升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3910" y="5553710"/>
            <a:ext cx="3279775" cy="1122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 fontAlgn="auto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召开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2023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年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冰雪旅游推介会，推出新兴冰雪旅游产品和全域旅游线路，提升了我市旅游品牌影响力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3910" y="3436620"/>
            <a:ext cx="3279775" cy="9925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开展补贴促消费活动，市本级补贴资金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187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元，拉动零售额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3439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元，全年新增限上批零住餐入统单位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户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，进出口总额同比增长</a:t>
            </a:r>
            <a:r>
              <a:rPr lang="en-US" alt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113.8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endParaRPr lang="zh-CN" sz="14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3910" y="7346315"/>
            <a:ext cx="3279775" cy="1089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 fontAlgn="auto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满族传统糕点制作技艺等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项目列入哈尔滨市非遗名录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57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村级文化广场建成并投入使用，开展文艺下乡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百</a:t>
            </a:r>
            <a:r>
              <a:rPr lang="zh-CN" sz="1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余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场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803910" y="1851660"/>
            <a:ext cx="32797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0" algn="just" fontAlgn="auto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免费开展</a:t>
            </a:r>
            <a:r>
              <a:rPr lang="zh-CN" sz="18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期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电商技能培训，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电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商营业额连续五年突破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50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cxnSp>
        <p:nvCxnSpPr>
          <p:cNvPr id="84" name="直接连接符 83"/>
          <p:cNvCxnSpPr/>
          <p:nvPr/>
        </p:nvCxnSpPr>
        <p:spPr>
          <a:xfrm>
            <a:off x="387985" y="2981325"/>
            <a:ext cx="6082030" cy="0"/>
          </a:xfrm>
          <a:prstGeom prst="line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388620" y="4883785"/>
            <a:ext cx="6082030" cy="0"/>
          </a:xfrm>
          <a:prstGeom prst="line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>
            <a:off x="388620" y="6985635"/>
            <a:ext cx="6082030" cy="0"/>
          </a:xfrm>
          <a:prstGeom prst="line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8" name="https://img8.file.cache.docer.com/storage/1699411407920107600/2dd8af03e05ddd36673a0ac279ecd9b4.png" descr="00669_购物车消费_9106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815" y="3203575"/>
            <a:ext cx="1457325" cy="1457325"/>
          </a:xfrm>
          <a:prstGeom prst="rect">
            <a:avLst/>
          </a:prstGeom>
        </p:spPr>
      </p:pic>
      <p:pic>
        <p:nvPicPr>
          <p:cNvPr id="89" name="图片 88" descr="65be3651603c917069645613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815" y="1529715"/>
            <a:ext cx="1190625" cy="1190625"/>
          </a:xfrm>
          <a:prstGeom prst="rect">
            <a:avLst/>
          </a:prstGeom>
        </p:spPr>
      </p:pic>
      <p:pic>
        <p:nvPicPr>
          <p:cNvPr id="90" name="图片 89" descr="商务旅游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2815" y="5546725"/>
            <a:ext cx="1190625" cy="914400"/>
          </a:xfrm>
          <a:prstGeom prst="rect">
            <a:avLst/>
          </a:prstGeom>
        </p:spPr>
      </p:pic>
      <p:pic>
        <p:nvPicPr>
          <p:cNvPr id="91" name="图片 90" descr="5c75597c83e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815" y="7346315"/>
            <a:ext cx="1189990" cy="9220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坚持底线思维、绿色发展，生态建设持续加强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18360" y="2988310"/>
            <a:ext cx="34429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0" name="五边形 9"/>
          <p:cNvSpPr/>
          <p:nvPr/>
        </p:nvSpPr>
        <p:spPr>
          <a:xfrm rot="10800000">
            <a:off x="1088975" y="1625145"/>
            <a:ext cx="4680000" cy="1440000"/>
          </a:xfrm>
          <a:prstGeom prst="homePlate">
            <a:avLst/>
          </a:prstGeom>
          <a:gradFill>
            <a:gsLst>
              <a:gs pos="85000">
                <a:srgbClr val="FF0000"/>
              </a:gs>
              <a:gs pos="0">
                <a:schemeClr val="bg1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文本框 101"/>
          <p:cNvSpPr txBox="1"/>
          <p:nvPr/>
        </p:nvSpPr>
        <p:spPr>
          <a:xfrm>
            <a:off x="2011045" y="1951990"/>
            <a:ext cx="3444240" cy="7861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完成中央生态环境保护督察和自然资源督察问题年度整改任务</a:t>
            </a:r>
            <a:r>
              <a:rPr lang="zh-CN" sz="1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环境空气质量优良天数比例达 </a:t>
            </a: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91</a:t>
            </a:r>
            <a:r>
              <a:rPr lang="zh-CN" sz="1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pPr lvl="0" algn="just">
              <a:lnSpc>
                <a:spcPts val="1800"/>
              </a:lnSpc>
              <a:buClrTx/>
              <a:buSzTx/>
              <a:buFontTx/>
            </a:pPr>
            <a:endParaRPr lang="zh-CN" sz="1400">
              <a:solidFill>
                <a:schemeClr val="tx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1" name="五边形 10"/>
          <p:cNvSpPr/>
          <p:nvPr/>
        </p:nvSpPr>
        <p:spPr>
          <a:xfrm rot="10800000">
            <a:off x="1088975" y="3928925"/>
            <a:ext cx="4680000" cy="1440000"/>
          </a:xfrm>
          <a:prstGeom prst="homePlate">
            <a:avLst/>
          </a:prstGeom>
          <a:gradFill>
            <a:gsLst>
              <a:gs pos="100000">
                <a:srgbClr val="FF1744"/>
              </a:gs>
              <a:gs pos="0">
                <a:srgbClr val="FF8A8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116455" y="4250055"/>
            <a:ext cx="3444875" cy="797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重点镇污水处理率、国控断面水质实现达标率</a:t>
            </a: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100</a:t>
            </a:r>
            <a:r>
              <a:rPr lang="zh-CN" sz="1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筑牢生态安全屏障，完成造林</a:t>
            </a: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7235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亩，森林覆盖率达</a:t>
            </a: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46.2</a:t>
            </a:r>
            <a:r>
              <a:rPr lang="zh-CN" sz="1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pPr lvl="0" algn="just">
              <a:lnSpc>
                <a:spcPts val="1800"/>
              </a:lnSpc>
              <a:buClrTx/>
              <a:buSzTx/>
              <a:buFontTx/>
            </a:pP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4" name="五边形 13"/>
          <p:cNvSpPr/>
          <p:nvPr/>
        </p:nvSpPr>
        <p:spPr>
          <a:xfrm rot="10800000">
            <a:off x="1088975" y="6382565"/>
            <a:ext cx="4680000" cy="1440000"/>
          </a:xfrm>
          <a:prstGeom prst="homePlate">
            <a:avLst/>
          </a:prstGeom>
          <a:gradFill>
            <a:gsLst>
              <a:gs pos="0">
                <a:srgbClr val="F6EED9"/>
              </a:gs>
              <a:gs pos="100000">
                <a:srgbClr val="F5131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012950" y="6591935"/>
            <a:ext cx="3442335" cy="1021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实施黑土耕地保护性耕作</a:t>
            </a: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165.3</a:t>
            </a:r>
            <a:r>
              <a:rPr lang="zh-CN" sz="1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亩，落实表土剥离</a:t>
            </a: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58</a:t>
            </a:r>
            <a:r>
              <a:rPr lang="zh-CN" sz="1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立方米，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完成历史遗留废弃矿山治理</a:t>
            </a: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9</a:t>
            </a:r>
            <a:r>
              <a:rPr lang="zh-CN" sz="1400">
                <a:solidFill>
                  <a:schemeClr val="tx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座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，治理侵蚀沟</a:t>
            </a: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24.4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公顷，农用地、重点建设用地安全利用率达</a:t>
            </a:r>
            <a:r>
              <a:rPr lang="zh-CN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91</a:t>
            </a:r>
            <a:r>
              <a:rPr lang="zh-CN" sz="1400">
                <a:solidFill>
                  <a:schemeClr val="bg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endParaRPr lang="zh-CN" altLang="en-US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  <a:p>
            <a:pPr lvl="0" algn="just">
              <a:lnSpc>
                <a:spcPts val="1800"/>
              </a:lnSpc>
              <a:buClrTx/>
              <a:buSzTx/>
              <a:buFontTx/>
            </a:pP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15" name="图片 14" descr="生态环境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2185" y="2110740"/>
            <a:ext cx="467995" cy="467995"/>
          </a:xfrm>
          <a:prstGeom prst="rect">
            <a:avLst/>
          </a:prstGeom>
        </p:spPr>
      </p:pic>
      <p:pic>
        <p:nvPicPr>
          <p:cNvPr id="18" name="图片 17" descr="生态环境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2185" y="6868160"/>
            <a:ext cx="467995" cy="467995"/>
          </a:xfrm>
          <a:prstGeom prst="rect">
            <a:avLst/>
          </a:prstGeom>
        </p:spPr>
      </p:pic>
      <p:pic>
        <p:nvPicPr>
          <p:cNvPr id="19" name="图片 18" descr="生态环境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2185" y="4411345"/>
            <a:ext cx="467995" cy="4679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570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坚持兴业宜居、建管并重，城乡面貌有效改观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94435" y="4350385"/>
            <a:ext cx="4467860" cy="746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完成房地产开发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2.17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平方米，启动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个老旧小区改造项目，城市绿化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1.2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平方米，城区保洁率、洒水除尘率、冰雪清运率、垃圾处理率持续保持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100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endParaRPr lang="zh-CN" sz="14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4" name="图片 3" descr="5c754396479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1601470"/>
            <a:ext cx="5012690" cy="69030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95070" y="1872615"/>
            <a:ext cx="4467225" cy="13474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实施农村公路建设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289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公里，改造危桥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21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座，美化道路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1905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公里，修复城区破损路面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2.5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平方米，改造路灯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2000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余盏，施划停车泊位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900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余个、行人过街安全岛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14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处，一中过街天桥建成投入使用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95070" y="6227445"/>
            <a:ext cx="44672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扎实推进农村人居环境整治提升行动，清理农村生活垃圾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9.76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立方米，农业生产废弃物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1.6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立方米，完成问题户厕整改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2462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户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pic>
        <p:nvPicPr>
          <p:cNvPr id="10" name="图片 9" descr="5c753be579411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270" y="2967990"/>
            <a:ext cx="1776730" cy="1156335"/>
          </a:xfrm>
          <a:prstGeom prst="rect">
            <a:avLst/>
          </a:prstGeom>
        </p:spPr>
      </p:pic>
      <p:pic>
        <p:nvPicPr>
          <p:cNvPr id="11" name="图片 10" descr="5fc851ac8d81116069636288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270" y="5023485"/>
            <a:ext cx="1777365" cy="11112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3281"/>
          <a:stretch>
            <a:fillRect/>
          </a:stretch>
        </p:blipFill>
        <p:spPr>
          <a:xfrm>
            <a:off x="0" y="0"/>
            <a:ext cx="6858635" cy="9143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985" y="1268095"/>
            <a:ext cx="6082030" cy="7874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388620" y="490855"/>
            <a:ext cx="6082030" cy="777240"/>
          </a:xfrm>
          <a:prstGeom prst="round2SameRect">
            <a:avLst/>
          </a:prstGeom>
          <a:gradFill>
            <a:gsLst>
              <a:gs pos="42000">
                <a:srgbClr val="EC5763"/>
              </a:gs>
              <a:gs pos="0">
                <a:srgbClr val="F28F97"/>
              </a:gs>
              <a:gs pos="100000">
                <a:srgbClr val="E51E2E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910" y="680085"/>
            <a:ext cx="553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坚持加大投入、补齐短板，民生福祉稳步增进</a:t>
            </a:r>
            <a:endParaRPr lang="zh-CN" altLang="en-US" sz="2000">
              <a:solidFill>
                <a:schemeClr val="bg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36675" y="1999615"/>
            <a:ext cx="41865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新增事业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单位招聘岗位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200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个，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城镇新增就业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4332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人，失业人员再就业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1500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人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6675" y="3884930"/>
            <a:ext cx="41865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在哈尔滨9县（市）率先发布“人才强市”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15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条，引进域外人才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278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人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6675" y="5798185"/>
            <a:ext cx="41871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发放低保、大病医疗救助、临时救助等社会救助金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1.18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亿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元，基本医疗保险参保率达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9</a:t>
            </a:r>
            <a:r>
              <a:rPr lang="en-US" alt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9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%</a:t>
            </a:r>
            <a:endParaRPr lang="zh-CN" sz="140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6675" y="7711440"/>
            <a:ext cx="41871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algn="just">
              <a:lnSpc>
                <a:spcPts val="1800"/>
              </a:lnSpc>
              <a:buClrTx/>
              <a:buSzTx/>
              <a:buFontTx/>
            </a:pP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扎实做好双拥共建工作，发放优抚补助金</a:t>
            </a:r>
            <a:r>
              <a:rPr lang="zh-CN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2600</a:t>
            </a:r>
            <a:r>
              <a:rPr lang="zh-CN" sz="140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万</a:t>
            </a:r>
            <a:r>
              <a:rPr lang="zh-CN" sz="14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+mn-ea"/>
              </a:rPr>
              <a:t>元，被评为哈尔滨市双拥工作模范县</a:t>
            </a:r>
            <a:endParaRPr lang="zh-CN" sz="1400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12" name="流程图: 可选过程 11"/>
          <p:cNvSpPr/>
          <p:nvPr/>
        </p:nvSpPr>
        <p:spPr>
          <a:xfrm>
            <a:off x="1129030" y="1666240"/>
            <a:ext cx="4601210" cy="1284605"/>
          </a:xfrm>
          <a:prstGeom prst="flowChartAlternateProcess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流程图: 可选过程 13"/>
          <p:cNvSpPr/>
          <p:nvPr/>
        </p:nvSpPr>
        <p:spPr>
          <a:xfrm>
            <a:off x="1129030" y="7363460"/>
            <a:ext cx="4601210" cy="1328400"/>
          </a:xfrm>
          <a:prstGeom prst="flowChartAlternateProcess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流程图: 可选过程 14"/>
          <p:cNvSpPr/>
          <p:nvPr/>
        </p:nvSpPr>
        <p:spPr>
          <a:xfrm>
            <a:off x="1129030" y="5464175"/>
            <a:ext cx="4601210" cy="1327150"/>
          </a:xfrm>
          <a:prstGeom prst="flowChartAlternateProcess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流程图: 可选过程 15"/>
          <p:cNvSpPr/>
          <p:nvPr/>
        </p:nvSpPr>
        <p:spPr>
          <a:xfrm>
            <a:off x="1129030" y="3564890"/>
            <a:ext cx="4601210" cy="1313180"/>
          </a:xfrm>
          <a:prstGeom prst="flowChartAlternateProcess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102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105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108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111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114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117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resource_record_key" val="{&quot;13&quot;:[20419695,19965465,4429424,20104445,20184177,20362274,4364978,4364957,4705196,19951196,20481688,4364888,20481652,4721902],&quot;70&quot;:[3314514,3315342,3316400,3315338,3315344,3312357]}"/>
  <p:tag name="commondata" val="eyJoZGlkIjoiZTBlNDY5Y2E4MTk2ZTBkMWQ2ZGIwYTIwNWYyNmFmMDI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79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81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82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83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84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85.xml><?xml version="1.0" encoding="utf-8"?>
<p:tagLst xmlns:p="http://schemas.openxmlformats.org/presentationml/2006/main">
  <p:tag name="KSO_WM_DIAGRAM_VIRTUALLY_FRAME" val="{&quot;height&quot;:316.6577952755905,&quot;left&quot;:63.3222047244094,&quot;top&quot;:359.9896062992126,&quot;width&quot;:383.43031496062997}"/>
</p:tagLst>
</file>

<file path=ppt/tags/tag86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87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91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92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93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96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DIAGRAM_VIRTUALLY_FRAME" val="{&quot;height&quot;:399.4854330708661,&quot;left&quot;:-7.3908661417323405,&quot;top&quot;:99.90236220472441,&quot;width&quot;:890.1427559055116}"/>
</p:tagLst>
</file>

<file path=ppt/tags/tag99.xml><?xml version="1.0" encoding="utf-8"?>
<p:tagLst xmlns:p="http://schemas.openxmlformats.org/presentationml/2006/main">
  <p:tag name="KSO_WM_DIAGRAM_VIRTUALLY_FRAME" val="{&quot;height&quot;:399.4854330708661,&quot;left&quot;:355.44921259842516,&quot;top&quot;:99.90236220472441,&quot;width&quot;:527.3026771653543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4354</Words>
  <Application>WPS 演示</Application>
  <PresentationFormat>宽屏</PresentationFormat>
  <Paragraphs>319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0" baseType="lpstr">
      <vt:lpstr>Arial</vt:lpstr>
      <vt:lpstr>宋体</vt:lpstr>
      <vt:lpstr>Wingdings</vt:lpstr>
      <vt:lpstr>Wingdings</vt:lpstr>
      <vt:lpstr>汉仪力量黑简</vt:lpstr>
      <vt:lpstr>汉仪铸字美心体简</vt:lpstr>
      <vt:lpstr>方正粗黑宋简体</vt:lpstr>
      <vt:lpstr>汉仪劲楷简</vt:lpstr>
      <vt:lpstr>方正兰亭黑简体</vt:lpstr>
      <vt:lpstr>微软雅黑</vt:lpstr>
      <vt:lpstr>Arial Unicode MS</vt:lpstr>
      <vt:lpstr>Calibri</vt:lpstr>
      <vt:lpstr>仿宋_GB2312</vt:lpstr>
      <vt:lpstr>汉仪汉黑W</vt:lpstr>
      <vt:lpstr>新宋体</vt:lpstr>
      <vt:lpstr>汉仪大黑简</vt:lpstr>
      <vt:lpstr>Noto Sans S Chinese Medium</vt:lpstr>
      <vt:lpstr>Times New Roman</vt:lpstr>
      <vt:lpstr>华康行楷体 W5</vt:lpstr>
      <vt:lpstr>方正鲁迅行书 简</vt:lpstr>
      <vt:lpstr>三极爵士宋</vt:lpstr>
      <vt:lpstr>三极露融体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howie</cp:lastModifiedBy>
  <cp:revision>164</cp:revision>
  <dcterms:created xsi:type="dcterms:W3CDTF">2019-06-19T02:08:00Z</dcterms:created>
  <dcterms:modified xsi:type="dcterms:W3CDTF">2024-02-28T02:39:07Z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14B1D43A56444DC6AE8881612CA0981A_11</vt:lpwstr>
  </property>
</Properties>
</file>