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8.svg" ContentType="image/svg+xml"/>
  <Override PartName="/ppt/media/image32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6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58" r:id="rId4"/>
    <p:sldId id="259" r:id="rId5"/>
    <p:sldId id="308" r:id="rId6"/>
    <p:sldId id="261" r:id="rId7"/>
    <p:sldId id="277" r:id="rId8"/>
    <p:sldId id="278" r:id="rId9"/>
    <p:sldId id="279" r:id="rId10"/>
    <p:sldId id="280" r:id="rId11"/>
    <p:sldId id="332" r:id="rId12"/>
    <p:sldId id="284" r:id="rId13"/>
    <p:sldId id="282" r:id="rId14"/>
    <p:sldId id="281" r:id="rId15"/>
    <p:sldId id="283" r:id="rId16"/>
    <p:sldId id="286" r:id="rId17"/>
    <p:sldId id="288" r:id="rId18"/>
    <p:sldId id="291" r:id="rId19"/>
    <p:sldId id="333" r:id="rId20"/>
    <p:sldId id="292" r:id="rId21"/>
    <p:sldId id="294" r:id="rId22"/>
    <p:sldId id="334" r:id="rId23"/>
    <p:sldId id="335" r:id="rId24"/>
    <p:sldId id="301" r:id="rId25"/>
    <p:sldId id="306" r:id="rId26"/>
    <p:sldId id="307" r:id="rId27"/>
  </p:sldIdLst>
  <p:sldSz cx="6858000" cy="9144000" type="screen4x3"/>
  <p:notesSz cx="6858000" cy="9144000"/>
  <p:embeddedFontLst>
    <p:embeddedFont>
      <p:font typeface="汉仪铸字美心体简" panose="00020600040101010101" charset="-122"/>
      <p:regular r:id="rId33"/>
    </p:embeddedFont>
    <p:embeddedFont>
      <p:font typeface="微软雅黑" panose="020B0503020204020204" charset="-122"/>
      <p:regular r:id="rId34"/>
    </p:embeddedFont>
    <p:embeddedFont>
      <p:font typeface="汉仪劲楷简" panose="00020600040101010101" charset="-122"/>
      <p:regular r:id="rId35"/>
    </p:embeddedFont>
    <p:embeddedFont>
      <p:font typeface="方正粗黑宋简体" panose="02000000000000000000" pitchFamily="2" charset="-122"/>
      <p:regular r:id="rId36"/>
    </p:embeddedFont>
    <p:embeddedFont>
      <p:font typeface="方正兰亭黑简体" panose="02000000000000000000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汉仪汉黑W" panose="00020600040101010101" charset="-122"/>
      <p:regular r:id="rId42"/>
    </p:embeddedFont>
    <p:embeddedFont>
      <p:font typeface="华康行楷体 W5" panose="03000509000000000000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228.xml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25" y="1219313"/>
            <a:ext cx="5512050" cy="342751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25" y="4747640"/>
            <a:ext cx="5512050" cy="1963382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25" y="1032096"/>
            <a:ext cx="6172200" cy="731107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25" y="3312307"/>
            <a:ext cx="5512050" cy="135852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25" y="4747640"/>
            <a:ext cx="5512050" cy="62885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25" y="1987384"/>
            <a:ext cx="6170175" cy="634618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25" y="5131676"/>
            <a:ext cx="4369950" cy="102249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25" y="6154171"/>
            <a:ext cx="4369950" cy="115690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25" y="2001786"/>
            <a:ext cx="2911950" cy="633178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25" y="2001786"/>
            <a:ext cx="2911950" cy="633178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25" y="1905777"/>
            <a:ext cx="3005100" cy="50884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25" y="2472229"/>
            <a:ext cx="3005100" cy="58613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09" y="1895815"/>
            <a:ext cx="3005100" cy="50884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09" y="2472229"/>
            <a:ext cx="3005100" cy="58613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25" y="2073792"/>
            <a:ext cx="2943606" cy="61445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00" y="2073792"/>
            <a:ext cx="2940300" cy="61445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075" y="1219313"/>
            <a:ext cx="587250" cy="6706222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0" y="1219313"/>
            <a:ext cx="5157675" cy="6706222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342225" y="811275"/>
            <a:ext cx="6170175" cy="94088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42225" y="1987384"/>
            <a:ext cx="6170175" cy="6346189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344250" y="8419981"/>
            <a:ext cx="151875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2315250" y="8419981"/>
            <a:ext cx="222750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4993650" y="8419981"/>
            <a:ext cx="151875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5.xml"/><Relationship Id="rId7" Type="http://schemas.openxmlformats.org/officeDocument/2006/relationships/image" Target="../media/image5.jpeg"/><Relationship Id="rId6" Type="http://schemas.openxmlformats.org/officeDocument/2006/relationships/image" Target="../media/image4.png"/><Relationship Id="rId5" Type="http://schemas.openxmlformats.org/officeDocument/2006/relationships/tags" Target="../tags/tag6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3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4.png"/><Relationship Id="rId2" Type="http://schemas.openxmlformats.org/officeDocument/2006/relationships/tags" Target="../tags/tag136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55.xml"/><Relationship Id="rId30" Type="http://schemas.openxmlformats.org/officeDocument/2006/relationships/image" Target="../media/image50.svg"/><Relationship Id="rId3" Type="http://schemas.openxmlformats.org/officeDocument/2006/relationships/tags" Target="../tags/tag143.xml"/><Relationship Id="rId29" Type="http://schemas.openxmlformats.org/officeDocument/2006/relationships/image" Target="../media/image49.png"/><Relationship Id="rId28" Type="http://schemas.openxmlformats.org/officeDocument/2006/relationships/tags" Target="../tags/tag154.xml"/><Relationship Id="rId27" Type="http://schemas.openxmlformats.org/officeDocument/2006/relationships/image" Target="../media/image48.svg"/><Relationship Id="rId26" Type="http://schemas.openxmlformats.org/officeDocument/2006/relationships/image" Target="../media/image47.png"/><Relationship Id="rId25" Type="http://schemas.openxmlformats.org/officeDocument/2006/relationships/tags" Target="../tags/tag153.xml"/><Relationship Id="rId24" Type="http://schemas.openxmlformats.org/officeDocument/2006/relationships/image" Target="../media/image46.svg"/><Relationship Id="rId23" Type="http://schemas.openxmlformats.org/officeDocument/2006/relationships/image" Target="../media/image45.png"/><Relationship Id="rId22" Type="http://schemas.openxmlformats.org/officeDocument/2006/relationships/tags" Target="../tags/tag152.xml"/><Relationship Id="rId21" Type="http://schemas.openxmlformats.org/officeDocument/2006/relationships/image" Target="../media/image44.svg"/><Relationship Id="rId20" Type="http://schemas.openxmlformats.org/officeDocument/2006/relationships/image" Target="../media/image43.png"/><Relationship Id="rId2" Type="http://schemas.openxmlformats.org/officeDocument/2006/relationships/tags" Target="../tags/tag142.xml"/><Relationship Id="rId19" Type="http://schemas.openxmlformats.org/officeDocument/2006/relationships/tags" Target="../tags/tag151.xml"/><Relationship Id="rId18" Type="http://schemas.openxmlformats.org/officeDocument/2006/relationships/image" Target="../media/image42.svg"/><Relationship Id="rId17" Type="http://schemas.openxmlformats.org/officeDocument/2006/relationships/image" Target="../media/image41.png"/><Relationship Id="rId16" Type="http://schemas.openxmlformats.org/officeDocument/2006/relationships/tags" Target="../tags/tag150.xml"/><Relationship Id="rId15" Type="http://schemas.openxmlformats.org/officeDocument/2006/relationships/image" Target="../media/image40.svg"/><Relationship Id="rId14" Type="http://schemas.openxmlformats.org/officeDocument/2006/relationships/image" Target="../media/image39.png"/><Relationship Id="rId13" Type="http://schemas.openxmlformats.org/officeDocument/2006/relationships/tags" Target="../tags/tag149.xml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tags" Target="../tags/tag148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67.xml"/><Relationship Id="rId14" Type="http://schemas.openxmlformats.org/officeDocument/2006/relationships/image" Target="../media/image52.svg"/><Relationship Id="rId13" Type="http://schemas.openxmlformats.org/officeDocument/2006/relationships/image" Target="../media/image51.png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1.xml"/><Relationship Id="rId5" Type="http://schemas.openxmlformats.org/officeDocument/2006/relationships/image" Target="../media/image53.png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84.xml"/><Relationship Id="rId15" Type="http://schemas.openxmlformats.org/officeDocument/2006/relationships/image" Target="../media/image55.png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image" Target="../media/image54.png"/><Relationship Id="rId10" Type="http://schemas.openxmlformats.org/officeDocument/2006/relationships/tags" Target="../tags/tag180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8.xml"/><Relationship Id="rId5" Type="http://schemas.openxmlformats.org/officeDocument/2006/relationships/image" Target="../media/image56.png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8.xml"/><Relationship Id="rId11" Type="http://schemas.openxmlformats.org/officeDocument/2006/relationships/image" Target="../media/image57.png"/><Relationship Id="rId10" Type="http://schemas.openxmlformats.org/officeDocument/2006/relationships/tags" Target="../tags/tag197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99.xml"/><Relationship Id="rId19" Type="http://schemas.openxmlformats.org/officeDocument/2006/relationships/tags" Target="../tags/tag213.xml"/><Relationship Id="rId18" Type="http://schemas.openxmlformats.org/officeDocument/2006/relationships/image" Target="../media/image60.png"/><Relationship Id="rId17" Type="http://schemas.openxmlformats.org/officeDocument/2006/relationships/tags" Target="../tags/tag212.xml"/><Relationship Id="rId16" Type="http://schemas.openxmlformats.org/officeDocument/2006/relationships/image" Target="../media/image59.png"/><Relationship Id="rId15" Type="http://schemas.openxmlformats.org/officeDocument/2006/relationships/tags" Target="../tags/tag211.xml"/><Relationship Id="rId14" Type="http://schemas.openxmlformats.org/officeDocument/2006/relationships/image" Target="../media/image58.png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24.xml"/><Relationship Id="rId14" Type="http://schemas.openxmlformats.org/officeDocument/2006/relationships/image" Target="../media/image63.png"/><Relationship Id="rId13" Type="http://schemas.openxmlformats.org/officeDocument/2006/relationships/tags" Target="../tags/tag223.xml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tags" Target="../tags/tag222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5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7.xml"/><Relationship Id="rId4" Type="http://schemas.openxmlformats.org/officeDocument/2006/relationships/image" Target="../media/image65.png"/><Relationship Id="rId3" Type="http://schemas.openxmlformats.org/officeDocument/2006/relationships/tags" Target="../tags/tag226.xml"/><Relationship Id="rId2" Type="http://schemas.openxmlformats.org/officeDocument/2006/relationships/image" Target="../media/image1.pn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tags" Target="../tags/tag67.xml"/><Relationship Id="rId19" Type="http://schemas.openxmlformats.org/officeDocument/2006/relationships/image" Target="../media/image11.png"/><Relationship Id="rId18" Type="http://schemas.openxmlformats.org/officeDocument/2006/relationships/tags" Target="../tags/tag78.xml"/><Relationship Id="rId17" Type="http://schemas.openxmlformats.org/officeDocument/2006/relationships/image" Target="../media/image10.png"/><Relationship Id="rId16" Type="http://schemas.openxmlformats.org/officeDocument/2006/relationships/tags" Target="../tags/tag77.xml"/><Relationship Id="rId15" Type="http://schemas.openxmlformats.org/officeDocument/2006/relationships/image" Target="../media/image9.png"/><Relationship Id="rId14" Type="http://schemas.openxmlformats.org/officeDocument/2006/relationships/tags" Target="../tags/tag76.xml"/><Relationship Id="rId13" Type="http://schemas.openxmlformats.org/officeDocument/2006/relationships/image" Target="../media/image8.png"/><Relationship Id="rId12" Type="http://schemas.openxmlformats.org/officeDocument/2006/relationships/tags" Target="../tags/tag75.xml"/><Relationship Id="rId11" Type="http://schemas.openxmlformats.org/officeDocument/2006/relationships/image" Target="../media/image7.png"/><Relationship Id="rId10" Type="http://schemas.openxmlformats.org/officeDocument/2006/relationships/tags" Target="../tags/tag74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4.xml"/><Relationship Id="rId6" Type="http://schemas.openxmlformats.org/officeDocument/2006/relationships/image" Target="../media/image13.png"/><Relationship Id="rId5" Type="http://schemas.openxmlformats.org/officeDocument/2006/relationships/tags" Target="../tags/tag83.xml"/><Relationship Id="rId4" Type="http://schemas.openxmlformats.org/officeDocument/2006/relationships/image" Target="../media/image12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5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7.xml"/><Relationship Id="rId7" Type="http://schemas.openxmlformats.org/officeDocument/2006/relationships/image" Target="../media/image24.png"/><Relationship Id="rId6" Type="http://schemas.openxmlformats.org/officeDocument/2006/relationships/tags" Target="../tags/tag8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tags" Target="../tags/tag90.xml"/><Relationship Id="rId5" Type="http://schemas.openxmlformats.org/officeDocument/2006/relationships/image" Target="../media/image26.png"/><Relationship Id="rId4" Type="http://schemas.openxmlformats.org/officeDocument/2006/relationships/tags" Target="../tags/tag89.xml"/><Relationship Id="rId3" Type="http://schemas.openxmlformats.org/officeDocument/2006/relationships/image" Target="../media/image25.png"/><Relationship Id="rId2" Type="http://schemas.openxmlformats.org/officeDocument/2006/relationships/tags" Target="../tags/tag8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93.xml"/><Relationship Id="rId12" Type="http://schemas.openxmlformats.org/officeDocument/2006/relationships/image" Target="../media/image30.png"/><Relationship Id="rId11" Type="http://schemas.openxmlformats.org/officeDocument/2006/relationships/tags" Target="../tags/tag92.xml"/><Relationship Id="rId10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image" Target="../media/image32.svg"/><Relationship Id="rId10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1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16084"/>
          <a:stretch>
            <a:fillRect/>
          </a:stretch>
        </p:blipFill>
        <p:spPr>
          <a:xfrm>
            <a:off x="0" y="0"/>
            <a:ext cx="6858635" cy="91440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3055" y="0"/>
            <a:ext cx="1544320" cy="884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775970" y="1783715"/>
            <a:ext cx="5307330" cy="2665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一图速览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  <a:p>
            <a:pPr algn="ctr"/>
            <a:r>
              <a:rPr lang="en-US" altLang="zh-CN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2025</a:t>
            </a:r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年五常市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  <a:p>
            <a:pPr algn="ctr"/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政府工作报告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</p:txBody>
      </p:sp>
      <p:pic>
        <p:nvPicPr>
          <p:cNvPr id="14" name="图片 13" descr="5c755f84e6a8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40" y="1677670"/>
            <a:ext cx="1552575" cy="1531620"/>
          </a:xfrm>
          <a:prstGeom prst="rect">
            <a:avLst/>
          </a:prstGeom>
        </p:spPr>
      </p:pic>
      <p:sp>
        <p:nvSpPr>
          <p:cNvPr id="3075" name="副标题 3074" descr="7b0a20202020227461726765744d6f64756c65223a202270726f636573734f6e6c696e65466f6e7473220a7d0a"/>
          <p:cNvSpPr>
            <a:spLocks noGrp="1"/>
          </p:cNvSpPr>
          <p:nvPr>
            <p:ph type="subTitle" idx="1"/>
          </p:nvPr>
        </p:nvSpPr>
        <p:spPr>
          <a:xfrm>
            <a:off x="442595" y="8532495"/>
            <a:ext cx="4800600" cy="523875"/>
          </a:xfrm>
        </p:spPr>
        <p:txBody>
          <a:bodyPr/>
          <a:p>
            <a:pPr algn="l" defTabSz="914400">
              <a:buClrTx/>
              <a:buSzTx/>
              <a:buFontTx/>
            </a:pPr>
            <a:r>
              <a:rPr lang="zh-CN" altLang="en-US" sz="1600" b="1" kern="1200" spc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汉仪颜楷简" panose="00020600040101010101" charset="-122"/>
              </a:rPr>
              <a:t>市长刘亮作政府工作报告</a:t>
            </a:r>
            <a:endParaRPr lang="zh-CN" altLang="en-US" sz="1600" b="1" kern="1200" spc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汉仪颜楷简" panose="00020600040101010101" charset="-122"/>
            </a:endParaRPr>
          </a:p>
        </p:txBody>
      </p:sp>
      <p:pic>
        <p:nvPicPr>
          <p:cNvPr id="4" name="图片 3" descr="5c790c064ae4b267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92710" y="447040"/>
            <a:ext cx="2044065" cy="1459865"/>
          </a:xfrm>
          <a:prstGeom prst="rect">
            <a:avLst/>
          </a:prstGeom>
        </p:spPr>
      </p:pic>
      <p:pic>
        <p:nvPicPr>
          <p:cNvPr id="3" name="图片 2" descr="24f76f5f986ce5669a06def211afe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95" y="4418965"/>
            <a:ext cx="5993130" cy="40138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87985" y="0"/>
            <a:ext cx="6082030" cy="9142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882015" y="26225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5"/>
            </p:custDataLst>
          </p:nvPr>
        </p:nvSpPr>
        <p:spPr>
          <a:xfrm>
            <a:off x="882015" y="1706880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6"/>
            </p:custDataLst>
          </p:nvPr>
        </p:nvSpPr>
        <p:spPr>
          <a:xfrm>
            <a:off x="882015" y="315150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82015" y="4596130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5" name="圆角矩形 24"/>
          <p:cNvSpPr/>
          <p:nvPr>
            <p:custDataLst>
              <p:tags r:id="rId8"/>
            </p:custDataLst>
          </p:nvPr>
        </p:nvSpPr>
        <p:spPr>
          <a:xfrm>
            <a:off x="882015" y="604075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" name="圆角矩形 1"/>
          <p:cNvSpPr/>
          <p:nvPr>
            <p:custDataLst>
              <p:tags r:id="rId9"/>
            </p:custDataLst>
          </p:nvPr>
        </p:nvSpPr>
        <p:spPr>
          <a:xfrm>
            <a:off x="882015" y="7485380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1218565" y="481330"/>
            <a:ext cx="451485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将稻乡元素融入城市建设，新装路灯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900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盏，更换公园景观路灯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153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盏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218565" y="1926590"/>
            <a:ext cx="4514850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改造升级金山公园、步行街、政府广场，完成杏花山公园土地征收工作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218565" y="3248025"/>
            <a:ext cx="4514850" cy="95313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新增停车泊位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2830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个，新建电动车室外充电场所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处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，启动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排水管网改造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9.1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公里，基础设施更趋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218565" y="4644390"/>
            <a:ext cx="4514850" cy="95313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城市环境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综合治理，完成早市迁址，城市绿化香化美化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4.8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平方米，城区保洁率、洒水除尘率、垃圾处理率、冰雪清运率持续保持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100%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1218565" y="6137275"/>
            <a:ext cx="4514850" cy="89154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扎实开展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物业管理服务年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行动，新增备案小区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个，排查整改问题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个，群众满意度明显提高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1218565" y="7506335"/>
            <a:ext cx="4514850" cy="101473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推进和美乡村建设，打造样板村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个、示范村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个，整修户厕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763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户，转运垃圾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吨，粉刷栅栏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延长米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87985" y="0"/>
            <a:ext cx="6082030" cy="3091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同侧圆角矩形 12"/>
          <p:cNvSpPr/>
          <p:nvPr/>
        </p:nvSpPr>
        <p:spPr>
          <a:xfrm>
            <a:off x="388620" y="36912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1670" y="3872230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坚持以人为本、改善民生，社会事业稳步发展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7985" y="4480560"/>
            <a:ext cx="6082030" cy="46628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882015" y="526605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>
            <a:off x="923925" y="664908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82015" y="238760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95070" y="415290"/>
            <a:ext cx="4467225" cy="747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完善城乡垃圾收转运体系，实现全域覆盖，创建无废医院、无废社区等示范点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7" name="图片 26" descr="5c7672f21f2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3160" y="1163320"/>
            <a:ext cx="4442460" cy="192786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727835" y="4879975"/>
            <a:ext cx="4150995" cy="956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社会保险支出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23.8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元，各项社会救助福利资金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1.97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，发放优待抚恤和生活补助金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2375.3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27835" y="6407785"/>
            <a:ext cx="4151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发放创业担保贷款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334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元，城镇新增就业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4100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失业再就业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1500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27835" y="7717155"/>
            <a:ext cx="41509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实施中小学校舍操场改造、教学设施采购等项目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个，招聘教师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72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名，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2024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年高考成绩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600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分以上达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126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人，实现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历史性突破</a:t>
            </a:r>
            <a:endParaRPr lang="zh-CN" altLang="en-US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1" name="等腰三角形 30"/>
          <p:cNvSpPr/>
          <p:nvPr/>
        </p:nvSpPr>
        <p:spPr>
          <a:xfrm>
            <a:off x="923925" y="803211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0"/>
            <a:ext cx="6082030" cy="8838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0350" y="1990090"/>
            <a:ext cx="4077970" cy="1092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完成博物馆展陈升级，建设村级综合广场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59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处，成功举办首届半程马拉松等体育赛事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场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6690" y="3525520"/>
            <a:ext cx="4152265" cy="887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举办东北大鼓、龙滨戏、稻花节等文艺活动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160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余场，我市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位非遗传承人被评为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省级代表性传承人</a:t>
            </a:r>
            <a:endParaRPr lang="zh-CN" altLang="en-US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0350" y="5269230"/>
            <a:ext cx="40773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化解信访问题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375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个，解决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“12345”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民声热线群众诉求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件，满意率达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99.95%</a:t>
            </a:r>
            <a:endParaRPr lang="zh-CN" altLang="en-US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712470" y="764540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712470" y="230822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712470" y="5491480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712470" y="3851910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56690" y="381000"/>
            <a:ext cx="4151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与哈尔滨市第五医院、二四二医院建立医联体，启动市人民医院内科综合楼项目建设，招聘卫生技术人才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34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名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6" name="图片 5" descr="5e6b654fa4644158409659158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30425" y="6328410"/>
            <a:ext cx="2597785" cy="2597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874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坚持筑牢安全、防范风险，社会大局和谐稳定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36675" y="1647825"/>
            <a:ext cx="4186555" cy="1303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完成建筑安全体检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3.7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栋，消除安全生产隐患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4150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个，全年未发生较大以上安全生产事故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，实现安全平稳度汛和连续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39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年无重特大森林火灾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just">
              <a:buClrTx/>
              <a:buSzTx/>
              <a:buFontTx/>
            </a:pP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6675" y="3884930"/>
            <a:ext cx="4186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altLang="en-US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6675" y="5798185"/>
            <a:ext cx="4187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八五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普法中期工作成效显著，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人、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集体被全国、全省通报表扬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6675" y="7606030"/>
            <a:ext cx="4187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常态化开展扫黑除恶，推动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平安社区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建设，全年未发生重大群体性事件和恶性刑事案件，平安五常、法治五常建设取得新成效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129030" y="1666240"/>
            <a:ext cx="4601210" cy="1284605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可选过程 13"/>
          <p:cNvSpPr/>
          <p:nvPr/>
        </p:nvSpPr>
        <p:spPr>
          <a:xfrm>
            <a:off x="1129030" y="7363460"/>
            <a:ext cx="4601210" cy="132840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可选过程 14"/>
          <p:cNvSpPr/>
          <p:nvPr/>
        </p:nvSpPr>
        <p:spPr>
          <a:xfrm>
            <a:off x="1129030" y="5464175"/>
            <a:ext cx="4601210" cy="132715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可选过程 15"/>
          <p:cNvSpPr/>
          <p:nvPr/>
        </p:nvSpPr>
        <p:spPr>
          <a:xfrm>
            <a:off x="1129030" y="3564890"/>
            <a:ext cx="4601210" cy="131318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407795" y="3853180"/>
            <a:ext cx="41154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建成拉林、龙凤山消防站，应急通信系统实现全覆盖，进一步提升防灾减灾救灾能力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坚持强基固本、有畏有为，行政效能有效增强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30350" y="1781810"/>
            <a:ext cx="43541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深入学习贯彻党的二十届二中、三中全会精神，严格落实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三重一大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事项集体决策、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第一议题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和会前学法制度，开展政府系统党纪学习教育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0350" y="3305175"/>
            <a:ext cx="4354195" cy="820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纵深推进群众身边不正之风和腐败问题集中整治，解决农村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三资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、校园餐、殡葬领域等民生问题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30985" y="4821555"/>
            <a:ext cx="4353560" cy="1174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打好营商环境组合拳，加强政府诚信建设，解决政府失信问题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项。优化便民服务，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高效办成一件事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1654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just">
              <a:buClrTx/>
              <a:buSzTx/>
              <a:buFontTx/>
            </a:pP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9715" y="7470775"/>
            <a:ext cx="43535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自觉接受人大依法监督和政协民主监督，办理人大代表建议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件、政协委员提案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148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件，答复率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100%</a:t>
            </a:r>
            <a:endParaRPr lang="zh-CN" altLang="en-US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29715" y="6196965"/>
            <a:ext cx="4354195" cy="8267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altLang="en-US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grpSp>
        <p:nvGrpSpPr>
          <p:cNvPr id="78" name="Group 15"/>
          <p:cNvGrpSpPr/>
          <p:nvPr/>
        </p:nvGrpSpPr>
        <p:grpSpPr bwMode="auto">
          <a:xfrm rot="0">
            <a:off x="1020445" y="208915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79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80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 rot="0">
            <a:off x="1020445" y="360489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7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8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15"/>
          <p:cNvGrpSpPr/>
          <p:nvPr/>
        </p:nvGrpSpPr>
        <p:grpSpPr bwMode="auto">
          <a:xfrm rot="0">
            <a:off x="1020445" y="776668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0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1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15"/>
          <p:cNvGrpSpPr/>
          <p:nvPr/>
        </p:nvGrpSpPr>
        <p:grpSpPr bwMode="auto">
          <a:xfrm rot="0">
            <a:off x="1020445" y="650494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3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4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15"/>
          <p:cNvGrpSpPr/>
          <p:nvPr/>
        </p:nvGrpSpPr>
        <p:grpSpPr bwMode="auto">
          <a:xfrm rot="0">
            <a:off x="1020445" y="524129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6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7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530350" y="6351905"/>
            <a:ext cx="4352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落实政府信息公开制度，主动公开各类信息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余条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76225" y="448945"/>
            <a:ext cx="6194425" cy="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25000">
                      <a:srgbClr val="FFAE41"/>
                    </a:gs>
                    <a:gs pos="75000">
                      <a:srgbClr val="FFDC7A"/>
                    </a:gs>
                    <a:gs pos="0">
                      <a:srgbClr val="FF6B2E"/>
                    </a:gs>
                    <a:gs pos="100000">
                      <a:srgbClr val="FFF6B6"/>
                    </a:gs>
                  </a:gsLst>
                  <a:lin ang="18900000" scaled="1"/>
                </a:gra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altLang="zh-CN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2025</a:t>
            </a:r>
            <a:r>
              <a:rPr lang="zh-CN" altLang="en-US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年工作安排</a:t>
            </a:r>
            <a:endParaRPr lang="zh-CN" altLang="en-US" sz="5400" kern="0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143319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7985" y="2209800"/>
            <a:ext cx="6082030" cy="6628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7695" y="162242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政府工作的指导思想是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33120" y="2472055"/>
            <a:ext cx="5080000" cy="59759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以习近平新时代中国特色社会主义思想为指导，深入贯彻习近平总书记视察龙江期间重要讲话重要指示精神，全面落实中央和省委、哈尔滨市委、五常市委决策部署，坚持稳中求进工作总基调，完整准确全面贯彻新发展理念，服务和融入构建新发展格局，扎实推动高质量发展，进一步全面深化改革，更好统筹发展和安全，持续巩固拓展灾后恢复重建和政治生态净化修复成果，统筹开展产业转型升级、农业提质增效、城乡融合发展、增进民生福祉、深化社会治理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五大攻坚突破行动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，确保经济实现质的有效提升和量的合理增长，高质量完成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十四五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规划目标任务，加快打造龙江县域经济高质量发展增长极、国际稻米产业发展合作中心、全国县城新型城镇化建设示范中心、黑吉两省区域协调发展枢纽中心，奋力谱写中国式现代化五常实践新篇章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4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经济社会发展的主要预期目标是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2"/>
            </p:custDataLst>
          </p:nvPr>
        </p:nvSpPr>
        <p:spPr>
          <a:xfrm>
            <a:off x="2252345" y="3265170"/>
            <a:ext cx="34328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规上工业增加值增长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3"/>
            </p:custDataLst>
          </p:nvPr>
        </p:nvSpPr>
        <p:spPr>
          <a:xfrm>
            <a:off x="2252345" y="4276725"/>
            <a:ext cx="3444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固定资产投资增长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8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以上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4"/>
            </p:custDataLst>
          </p:nvPr>
        </p:nvSpPr>
        <p:spPr>
          <a:xfrm>
            <a:off x="2252345" y="1515110"/>
            <a:ext cx="35515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地区生产总值增长</a:t>
            </a:r>
            <a:r>
              <a:rPr lang="en-US" altLang="zh-CN" sz="2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5.5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左右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5"/>
            </p:custDataLst>
          </p:nvPr>
        </p:nvSpPr>
        <p:spPr>
          <a:xfrm>
            <a:off x="2252345" y="5288280"/>
            <a:ext cx="3882390" cy="5594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社会消费品零售总额增长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4.5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2252345" y="6254115"/>
            <a:ext cx="33026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进出口总额增长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4.5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252345" y="8137525"/>
            <a:ext cx="35261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城乡居民收入与经济增长同步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61" name="图片 60" descr="消费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745" y="5280660"/>
            <a:ext cx="563245" cy="544830"/>
          </a:xfrm>
          <a:prstGeom prst="rect">
            <a:avLst/>
          </a:prstGeom>
        </p:spPr>
      </p:pic>
      <p:pic>
        <p:nvPicPr>
          <p:cNvPr id="62" name="图片 61" descr="经济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8385" y="1566545"/>
            <a:ext cx="563245" cy="460375"/>
          </a:xfrm>
          <a:prstGeom prst="rect">
            <a:avLst/>
          </a:prstGeom>
        </p:spPr>
      </p:pic>
      <p:pic>
        <p:nvPicPr>
          <p:cNvPr id="63" name="图片 62" descr="工业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7745" y="3274060"/>
            <a:ext cx="562610" cy="511810"/>
          </a:xfrm>
          <a:prstGeom prst="rect">
            <a:avLst/>
          </a:prstGeom>
        </p:spPr>
      </p:pic>
      <p:pic>
        <p:nvPicPr>
          <p:cNvPr id="65" name="图片 64" descr="投资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8385" y="4335145"/>
            <a:ext cx="561340" cy="560070"/>
          </a:xfrm>
          <a:prstGeom prst="rect">
            <a:avLst/>
          </a:prstGeom>
        </p:spPr>
      </p:pic>
      <p:pic>
        <p:nvPicPr>
          <p:cNvPr id="66" name="图片 65" descr="巨型货轮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5210" y="6104255"/>
            <a:ext cx="564515" cy="647700"/>
          </a:xfrm>
          <a:prstGeom prst="rect">
            <a:avLst/>
          </a:prstGeom>
        </p:spPr>
      </p:pic>
      <p:pic>
        <p:nvPicPr>
          <p:cNvPr id="67" name="图片 66" descr="收入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10920" y="8054975"/>
            <a:ext cx="561340" cy="562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52345" y="2341245"/>
            <a:ext cx="33280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农林牧渔总产值增长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52345" y="7252335"/>
            <a:ext cx="40830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一般公共预算收入增长</a:t>
            </a:r>
            <a:r>
              <a:rPr lang="en-US" altLang="zh-CN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6%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4" name="图片 3" descr="预算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7745" y="7152005"/>
            <a:ext cx="564515" cy="520700"/>
          </a:xfrm>
          <a:prstGeom prst="rect">
            <a:avLst/>
          </a:prstGeom>
        </p:spPr>
      </p:pic>
      <p:pic>
        <p:nvPicPr>
          <p:cNvPr id="9" name="图片 8" descr="拖拉机机械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07745" y="2325370"/>
            <a:ext cx="601980" cy="619760"/>
          </a:xfrm>
          <a:prstGeom prst="rect">
            <a:avLst/>
          </a:prstGeom>
        </p:spPr>
      </p:pic>
    </p:spTree>
    <p:custDataLst>
      <p:tags r:id="rId3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875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重点抓好七个方面工作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80" name="矩形: 圆角 9"/>
          <p:cNvSpPr/>
          <p:nvPr>
            <p:custDataLst>
              <p:tags r:id="rId2"/>
            </p:custDataLst>
          </p:nvPr>
        </p:nvSpPr>
        <p:spPr>
          <a:xfrm>
            <a:off x="1160922" y="489825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42000">
                  <a:srgbClr val="EC5763"/>
                </a:gs>
                <a:gs pos="0">
                  <a:srgbClr val="F28F97"/>
                </a:gs>
                <a:gs pos="100000">
                  <a:srgbClr val="E51E2E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优化升级传统产业</a:t>
            </a:r>
            <a:endParaRPr lang="zh-CN" altLang="en-US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79" name="Aitds10-1"/>
          <p:cNvSpPr/>
          <p:nvPr>
            <p:custDataLst>
              <p:tags r:id="rId3"/>
            </p:custDataLst>
          </p:nvPr>
        </p:nvSpPr>
        <p:spPr>
          <a:xfrm>
            <a:off x="804192" y="5009203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76935" y="279146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zh-CN" alt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坚持工业立市、产业强市，大力发展新质生产力，实现传统产业提质发展、新兴产业加力发展、未来产业突破发展，民营经济振兴发展</a:t>
            </a:r>
            <a:endParaRPr lang="zh-CN" alt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2" name="矩形: 圆角 9"/>
          <p:cNvSpPr/>
          <p:nvPr>
            <p:custDataLst>
              <p:tags r:id="rId4"/>
            </p:custDataLst>
          </p:nvPr>
        </p:nvSpPr>
        <p:spPr>
          <a:xfrm>
            <a:off x="1160922" y="599045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加力发展新兴产业</a:t>
            </a:r>
            <a:endParaRPr lang="zh-CN" altLang="en-US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4" name="矩形: 圆角 9"/>
          <p:cNvSpPr/>
          <p:nvPr>
            <p:custDataLst>
              <p:tags r:id="rId5"/>
            </p:custDataLst>
          </p:nvPr>
        </p:nvSpPr>
        <p:spPr>
          <a:xfrm>
            <a:off x="1160922" y="696962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前瞻布局未来产业</a:t>
            </a:r>
            <a:endParaRPr lang="zh-CN" altLang="en-US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6" name="矩形: 圆角 9"/>
          <p:cNvSpPr/>
          <p:nvPr>
            <p:custDataLst>
              <p:tags r:id="rId6"/>
            </p:custDataLst>
          </p:nvPr>
        </p:nvSpPr>
        <p:spPr>
          <a:xfrm>
            <a:off x="1160922" y="793736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发展壮大民营经济</a:t>
            </a:r>
            <a:endParaRPr lang="zh-CN" altLang="en-US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1" name="Aitds10-1"/>
          <p:cNvSpPr/>
          <p:nvPr>
            <p:custDataLst>
              <p:tags r:id="rId7"/>
            </p:custDataLst>
          </p:nvPr>
        </p:nvSpPr>
        <p:spPr>
          <a:xfrm>
            <a:off x="804192" y="6081718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2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2" name="Aitds10-1"/>
          <p:cNvSpPr/>
          <p:nvPr>
            <p:custDataLst>
              <p:tags r:id="rId8"/>
            </p:custDataLst>
          </p:nvPr>
        </p:nvSpPr>
        <p:spPr>
          <a:xfrm>
            <a:off x="804192" y="7055173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3" name="Aitds10-1"/>
          <p:cNvSpPr/>
          <p:nvPr>
            <p:custDataLst>
              <p:tags r:id="rId9"/>
            </p:custDataLst>
          </p:nvPr>
        </p:nvSpPr>
        <p:spPr>
          <a:xfrm>
            <a:off x="804192" y="8028628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5" name="Freeform 9"/>
          <p:cNvSpPr/>
          <p:nvPr>
            <p:custDataLst>
              <p:tags r:id="rId10"/>
            </p:custDataLst>
          </p:nvPr>
        </p:nvSpPr>
        <p:spPr bwMode="auto">
          <a:xfrm rot="10800000">
            <a:off x="388620" y="1635125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11"/>
            </p:custDataLst>
          </p:nvPr>
        </p:nvSpPr>
        <p:spPr bwMode="auto">
          <a:xfrm rot="10800000">
            <a:off x="387790" y="1776531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1874520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坚定不移抓工业、强实业，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聚力产业振兴迈出新步伐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1748790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1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pic>
        <p:nvPicPr>
          <p:cNvPr id="108" name="图片 107" descr="产业链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04440" y="3713480"/>
            <a:ext cx="1318895" cy="110045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坚定不移应变局、开新局，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聚力深化改革取得新突破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2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坚持项目为王、招商为先、改革为策、服务为要，持续优化发展环境，激发经济发展活力、发展动力和发展潜力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193290" y="4918710"/>
            <a:ext cx="242887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提升招商引资</a:t>
            </a: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质</a:t>
            </a: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效</a:t>
            </a:r>
            <a:endParaRPr lang="zh-CN" altLang="en-US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7100" y="3782695"/>
            <a:ext cx="243205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狠抓项目谋划建设</a:t>
            </a:r>
            <a:endParaRPr lang="zh-CN" altLang="en-US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3290" y="5925820"/>
            <a:ext cx="23596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充分释放园区动能</a:t>
            </a:r>
            <a:endParaRPr lang="zh-CN" altLang="en-US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93290" y="6971665"/>
            <a:ext cx="230187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深化重点领域改革</a:t>
            </a:r>
            <a:endParaRPr lang="zh-CN" altLang="en-US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3290" y="8017510"/>
            <a:ext cx="241998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打造优质营商环境</a:t>
            </a:r>
            <a:endParaRPr lang="zh-CN" altLang="en-US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grpSp>
        <p:nvGrpSpPr>
          <p:cNvPr id="78" name="Group 15"/>
          <p:cNvGrpSpPr/>
          <p:nvPr/>
        </p:nvGrpSpPr>
        <p:grpSpPr bwMode="auto">
          <a:xfrm rot="0">
            <a:off x="1289685" y="384429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79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80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15"/>
          <p:cNvGrpSpPr/>
          <p:nvPr/>
        </p:nvGrpSpPr>
        <p:grpSpPr bwMode="auto">
          <a:xfrm rot="0">
            <a:off x="1289685" y="496633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1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2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15"/>
          <p:cNvGrpSpPr/>
          <p:nvPr/>
        </p:nvGrpSpPr>
        <p:grpSpPr bwMode="auto">
          <a:xfrm rot="0">
            <a:off x="1289685" y="598551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4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5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Group 15"/>
          <p:cNvGrpSpPr/>
          <p:nvPr/>
        </p:nvGrpSpPr>
        <p:grpSpPr bwMode="auto">
          <a:xfrm rot="0">
            <a:off x="1289685" y="700468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8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9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5"/>
          <p:cNvGrpSpPr/>
          <p:nvPr/>
        </p:nvGrpSpPr>
        <p:grpSpPr bwMode="auto">
          <a:xfrm rot="0">
            <a:off x="1289685" y="802386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1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2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" name="图片 23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78810" y="2062480"/>
            <a:ext cx="3078480" cy="17500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坚定不移强三农、促振兴，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聚力现代农业跃上新台阶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3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围绕科技兴农、绿色优农、质量强农、品牌惠农，大力发展现代农业，推进乡村全面振兴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Freeform 12"/>
          <p:cNvSpPr/>
          <p:nvPr>
            <p:custDataLst>
              <p:tags r:id="rId4"/>
            </p:custDataLst>
          </p:nvPr>
        </p:nvSpPr>
        <p:spPr bwMode="auto">
          <a:xfrm flipH="1">
            <a:off x="714375" y="5829935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4" name="Freeform 12"/>
          <p:cNvSpPr/>
          <p:nvPr>
            <p:custDataLst>
              <p:tags r:id="rId5"/>
            </p:custDataLst>
          </p:nvPr>
        </p:nvSpPr>
        <p:spPr bwMode="auto">
          <a:xfrm flipH="1">
            <a:off x="714375" y="7677150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5" name="Freeform 12"/>
          <p:cNvSpPr/>
          <p:nvPr>
            <p:custDataLst>
              <p:tags r:id="rId6"/>
            </p:custDataLst>
          </p:nvPr>
        </p:nvSpPr>
        <p:spPr bwMode="auto">
          <a:xfrm flipH="1">
            <a:off x="714375" y="3982720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2075180" y="4187190"/>
            <a:ext cx="29756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做精五常大米产业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2075180" y="6026785"/>
            <a:ext cx="22472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提高农业发展水平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2075180" y="7866380"/>
            <a:ext cx="21634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加快乡村振兴步伐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39" name="图片 38" descr="5c75a0e2cfd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16200000">
            <a:off x="869315" y="3975735"/>
            <a:ext cx="1176655" cy="361315"/>
          </a:xfrm>
          <a:prstGeom prst="rect">
            <a:avLst/>
          </a:prstGeom>
        </p:spPr>
      </p:pic>
      <p:pic>
        <p:nvPicPr>
          <p:cNvPr id="41" name="图片 40" descr="5c75a0e2cfd4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rot="16200000">
            <a:off x="869315" y="5822950"/>
            <a:ext cx="1176655" cy="361315"/>
          </a:xfrm>
          <a:prstGeom prst="rect">
            <a:avLst/>
          </a:prstGeom>
        </p:spPr>
      </p:pic>
      <p:pic>
        <p:nvPicPr>
          <p:cNvPr id="42" name="图片 41" descr="5c75a0e2cfd4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/>
          <a:stretch>
            <a:fillRect/>
          </a:stretch>
        </p:blipFill>
        <p:spPr>
          <a:xfrm rot="16200000">
            <a:off x="869315" y="7670165"/>
            <a:ext cx="1176655" cy="361315"/>
          </a:xfrm>
          <a:prstGeom prst="rect">
            <a:avLst/>
          </a:prstGeom>
        </p:spPr>
      </p:pic>
      <p:pic>
        <p:nvPicPr>
          <p:cNvPr id="3" name="图片 2" descr="60d3f7cb13f2c16245042679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3742690" y="1747520"/>
            <a:ext cx="2727325" cy="231521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76225" y="1084580"/>
            <a:ext cx="6194425" cy="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25000">
                      <a:srgbClr val="FFAE41"/>
                    </a:gs>
                    <a:gs pos="75000">
                      <a:srgbClr val="FFDC7A"/>
                    </a:gs>
                    <a:gs pos="0">
                      <a:srgbClr val="FF6B2E"/>
                    </a:gs>
                    <a:gs pos="100000">
                      <a:srgbClr val="FFF6B6"/>
                    </a:gs>
                  </a:gsLst>
                  <a:lin ang="18900000" scaled="1"/>
                </a:gra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lvl="0" algn="ctr"/>
            <a:r>
              <a:rPr lang="en-US" altLang="zh-CN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2024</a:t>
            </a:r>
            <a:r>
              <a:rPr lang="zh-CN" altLang="en-US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年工作回顾</a:t>
            </a:r>
            <a:endParaRPr lang="zh-CN" altLang="en-US" sz="5400" kern="0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0730" y="2529840"/>
            <a:ext cx="5225415" cy="4740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08000" algn="just" fontAlgn="auto">
              <a:lnSpc>
                <a:spcPts val="28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过去一年，市政府坚持以习近平新时代中国特色社会主义思想为指导，全面贯彻落实党的二十大和二十届二中、三中全会精神，坚持稳中求进、以进促稳、先立后破，在市委坚强领导下，在市人大、市政协监督支持下，紧紧依靠全市人民，聚焦经济社会高质量发展，加快构建</a:t>
            </a:r>
            <a:r>
              <a:rPr lang="en-US" alt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“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一极三中心</a:t>
            </a:r>
            <a:r>
              <a:rPr lang="en-US" alt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”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发展格局，全面完成灾后恢复重建任务，县域经济在全省位次稳步回升，办成了一批所期所盼的大事要事，破解了一批阻碍发展的急事难事，各项工作取得新进展新成效。</a:t>
            </a:r>
            <a:endParaRPr lang="zh-CN" altLang="en-US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方正兰亭黑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4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坚定不移活商贸、兴文旅，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聚力消费市场释放新动能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4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坚持供给端、需求端双侧发力，域内消费、旅游消费双向扩容，生产性服务业、生活性服务业双业并举，提升消费能力、消费意愿和消费层级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075180" y="4187190"/>
            <a:ext cx="29756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夯实农业发展基础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1353820" y="3308985"/>
            <a:ext cx="3869055" cy="46037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流程图: 可选过程 2"/>
          <p:cNvSpPr/>
          <p:nvPr/>
        </p:nvSpPr>
        <p:spPr>
          <a:xfrm>
            <a:off x="1671955" y="3173095"/>
            <a:ext cx="3247390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94585" y="3173095"/>
            <a:ext cx="20681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大力发展文旅产业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3" name="流程图: 可选过程 12"/>
          <p:cNvSpPr/>
          <p:nvPr/>
        </p:nvSpPr>
        <p:spPr>
          <a:xfrm>
            <a:off x="1671955" y="4277995"/>
            <a:ext cx="3247390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流程图: 可选过程 8"/>
          <p:cNvSpPr/>
          <p:nvPr/>
        </p:nvSpPr>
        <p:spPr>
          <a:xfrm>
            <a:off x="1353820" y="4411345"/>
            <a:ext cx="3869055" cy="46037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394585" y="4277995"/>
            <a:ext cx="20681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激发消费市场活力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6" name="流程图: 可选过程 15"/>
          <p:cNvSpPr/>
          <p:nvPr/>
        </p:nvSpPr>
        <p:spPr>
          <a:xfrm>
            <a:off x="1671955" y="5382895"/>
            <a:ext cx="3246755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流程图: 可选过程 9"/>
          <p:cNvSpPr/>
          <p:nvPr/>
        </p:nvSpPr>
        <p:spPr>
          <a:xfrm>
            <a:off x="1353820" y="5551805"/>
            <a:ext cx="3869055" cy="46037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300605" y="5382895"/>
            <a:ext cx="25241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挖掘现代服务业潜力</a:t>
            </a:r>
            <a:endParaRPr lang="zh-CN" altLang="en-US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 descr="5c750e71857dc (2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28725" y="5655945"/>
            <a:ext cx="4399280" cy="38747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坚定不移守青山、护绿水，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聚力生态环境呈现新底色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5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坚持生态惠民、生态利民、生态为民，深入推进生态环境保护，推动生态文明建设向更高水平迈进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7" name="肘形连接符 6"/>
          <p:cNvCxnSpPr/>
          <p:nvPr/>
        </p:nvCxnSpPr>
        <p:spPr>
          <a:xfrm rot="5400000" flipV="1">
            <a:off x="-327660" y="2290445"/>
            <a:ext cx="7691755" cy="5393690"/>
          </a:xfrm>
          <a:prstGeom prst="bentConnector3">
            <a:avLst>
              <a:gd name="adj1" fmla="val 20296"/>
            </a:avLst>
          </a:prstGeom>
          <a:ln w="31750" cap="rnd" cmpd="sng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肘形连接符 8"/>
          <p:cNvCxnSpPr/>
          <p:nvPr/>
        </p:nvCxnSpPr>
        <p:spPr>
          <a:xfrm>
            <a:off x="889635" y="5130800"/>
            <a:ext cx="5274310" cy="3714750"/>
          </a:xfrm>
          <a:prstGeom prst="bentConnector3">
            <a:avLst>
              <a:gd name="adj1" fmla="val 120"/>
            </a:avLst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流程图: 可选过程 16"/>
          <p:cNvSpPr/>
          <p:nvPr>
            <p:custDataLst>
              <p:tags r:id="rId4"/>
            </p:custDataLst>
          </p:nvPr>
        </p:nvSpPr>
        <p:spPr>
          <a:xfrm>
            <a:off x="1837690" y="4820920"/>
            <a:ext cx="3202305" cy="583565"/>
          </a:xfrm>
          <a:prstGeom prst="flowChartAlternateProcess">
            <a:avLst/>
          </a:prstGeom>
          <a:gradFill>
            <a:gsLst>
              <a:gs pos="25000">
                <a:srgbClr val="FF566A"/>
              </a:gs>
              <a:gs pos="75000">
                <a:srgbClr val="F6AABA"/>
              </a:gs>
              <a:gs pos="0">
                <a:srgbClr val="EB3A48"/>
              </a:gs>
              <a:gs pos="100000">
                <a:srgbClr val="FFCFD9"/>
              </a:gs>
            </a:gsLst>
            <a:lin ang="18900000" scaled="1"/>
          </a:gradFill>
          <a:ln w="25400">
            <a:gradFill>
              <a:gsLst>
                <a:gs pos="25000">
                  <a:srgbClr val="FF566A"/>
                </a:gs>
                <a:gs pos="75000">
                  <a:srgbClr val="F6AABA"/>
                </a:gs>
                <a:gs pos="0">
                  <a:srgbClr val="EB3A48"/>
                </a:gs>
                <a:gs pos="100000">
                  <a:srgbClr val="FFCFD9"/>
                </a:gs>
              </a:gsLst>
              <a:lin ang="189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966470" y="5106670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流程图: 可选过程 27"/>
          <p:cNvSpPr/>
          <p:nvPr>
            <p:custDataLst>
              <p:tags r:id="rId5"/>
            </p:custDataLst>
          </p:nvPr>
        </p:nvSpPr>
        <p:spPr>
          <a:xfrm>
            <a:off x="1837690" y="6352540"/>
            <a:ext cx="3202305" cy="583565"/>
          </a:xfrm>
          <a:prstGeom prst="flowChartAlternateProcess">
            <a:avLst/>
          </a:prstGeom>
          <a:gradFill>
            <a:gsLst>
              <a:gs pos="0">
                <a:srgbClr val="ED3D60"/>
              </a:gs>
              <a:gs pos="100000">
                <a:srgbClr val="FDDEDD"/>
              </a:gs>
            </a:gsLst>
            <a:lin ang="16200000" scaled="1"/>
          </a:gradFill>
          <a:ln w="25400">
            <a:gradFill>
              <a:gsLst>
                <a:gs pos="0">
                  <a:srgbClr val="ED3D60"/>
                </a:gs>
                <a:gs pos="100000">
                  <a:srgbClr val="FDDEDD"/>
                </a:gs>
              </a:gsLst>
              <a:lin ang="16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966470" y="6614160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流程图: 可选过程 29"/>
          <p:cNvSpPr/>
          <p:nvPr>
            <p:custDataLst>
              <p:tags r:id="rId6"/>
            </p:custDataLst>
          </p:nvPr>
        </p:nvSpPr>
        <p:spPr>
          <a:xfrm>
            <a:off x="1848485" y="7835265"/>
            <a:ext cx="3202305" cy="583565"/>
          </a:xfrm>
          <a:prstGeom prst="flowChartAlternateProcess">
            <a:avLst/>
          </a:prstGeom>
          <a:gradFill>
            <a:gsLst>
              <a:gs pos="0">
                <a:srgbClr val="F6EED9"/>
              </a:gs>
              <a:gs pos="100000">
                <a:srgbClr val="F51313"/>
              </a:gs>
            </a:gsLst>
            <a:lin ang="2700000" scaled="1"/>
          </a:gradFill>
          <a:ln w="25400">
            <a:gradFill>
              <a:gsLst>
                <a:gs pos="0">
                  <a:srgbClr val="F6EED9"/>
                </a:gs>
                <a:gs pos="100000">
                  <a:srgbClr val="F51313"/>
                </a:gs>
              </a:gsLst>
              <a:lin ang="27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966470" y="8121015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105025" y="4882515"/>
            <a:ext cx="2945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严抓环境污染防治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2105025" y="6390005"/>
            <a:ext cx="2946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加强生态系统管护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2094865" y="7897495"/>
            <a:ext cx="29451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践行绿色低碳发展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35" name="图片 34" descr="5c7513e2e14c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48485" y="2472690"/>
            <a:ext cx="2576195" cy="200850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坚定不移抓建管、提品质，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聚力城乡面貌展现新气象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6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人民城市人民建、人民城市为人民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，着力推动以人为核心的新型城镇化建设，全力打造宜居宜业、幸福和谐的现代化新城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流程图: 可选过程 10"/>
          <p:cNvSpPr/>
          <p:nvPr>
            <p:custDataLst>
              <p:tags r:id="rId4"/>
            </p:custDataLst>
          </p:nvPr>
        </p:nvSpPr>
        <p:spPr>
          <a:xfrm>
            <a:off x="752475" y="3416300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流程图: 可选过程 9"/>
          <p:cNvSpPr/>
          <p:nvPr>
            <p:custDataLst>
              <p:tags r:id="rId5"/>
            </p:custDataLst>
          </p:nvPr>
        </p:nvSpPr>
        <p:spPr>
          <a:xfrm>
            <a:off x="752475" y="3416300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0290" y="3509010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完善城市基础设施</a:t>
            </a:r>
            <a:endParaRPr lang="zh-CN" alt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3" name="流程图: 可选过程 12"/>
          <p:cNvSpPr/>
          <p:nvPr>
            <p:custDataLst>
              <p:tags r:id="rId7"/>
            </p:custDataLst>
          </p:nvPr>
        </p:nvSpPr>
        <p:spPr>
          <a:xfrm>
            <a:off x="752475" y="5414645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流程图: 可选过程 19"/>
          <p:cNvSpPr/>
          <p:nvPr>
            <p:custDataLst>
              <p:tags r:id="rId8"/>
            </p:custDataLst>
          </p:nvPr>
        </p:nvSpPr>
        <p:spPr>
          <a:xfrm>
            <a:off x="752475" y="5414645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1050290" y="5507355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持续改善住房条件</a:t>
            </a:r>
            <a:endParaRPr lang="zh-CN" alt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2" name="流程图: 可选过程 21"/>
          <p:cNvSpPr/>
          <p:nvPr>
            <p:custDataLst>
              <p:tags r:id="rId10"/>
            </p:custDataLst>
          </p:nvPr>
        </p:nvSpPr>
        <p:spPr>
          <a:xfrm>
            <a:off x="752475" y="7740015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流程图: 可选过程 22"/>
          <p:cNvSpPr/>
          <p:nvPr>
            <p:custDataLst>
              <p:tags r:id="rId11"/>
            </p:custDataLst>
          </p:nvPr>
        </p:nvSpPr>
        <p:spPr>
          <a:xfrm>
            <a:off x="752475" y="7740015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1050290" y="7832725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系统治理城乡环境</a:t>
            </a:r>
            <a:endParaRPr lang="zh-CN" altLang="en-US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5" name="图片 24" descr="5c7609ff5fe5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16020" y="7108825"/>
            <a:ext cx="2179320" cy="1718310"/>
          </a:xfrm>
          <a:prstGeom prst="rect">
            <a:avLst/>
          </a:prstGeom>
        </p:spPr>
      </p:pic>
      <p:pic>
        <p:nvPicPr>
          <p:cNvPr id="26" name="图片 25" descr="5c983915325ab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714750" y="4820920"/>
            <a:ext cx="2180590" cy="1602105"/>
          </a:xfrm>
          <a:prstGeom prst="rect">
            <a:avLst/>
          </a:prstGeom>
        </p:spPr>
      </p:pic>
      <p:pic>
        <p:nvPicPr>
          <p:cNvPr id="27" name="图片 26" descr="5c762c48c03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716020" y="2896235"/>
            <a:ext cx="2181225" cy="154241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8884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坚定不移惠民生、解民需，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聚力人民福祉实现新提升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7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坚持政策向民生聚集、资金向民生倾斜、服务向民生覆盖，加大普惠性、基础性、兜底性民生供给，办好办实群众关心的大事小情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Aichitds10"/>
          <p:cNvSpPr/>
          <p:nvPr>
            <p:custDataLst>
              <p:tags r:id="rId4"/>
            </p:custDataLst>
          </p:nvPr>
        </p:nvSpPr>
        <p:spPr>
          <a:xfrm>
            <a:off x="719455" y="320611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2" name="Aichitds10"/>
          <p:cNvSpPr/>
          <p:nvPr>
            <p:custDataLst>
              <p:tags r:id="rId5"/>
            </p:custDataLst>
          </p:nvPr>
        </p:nvSpPr>
        <p:spPr>
          <a:xfrm>
            <a:off x="719455" y="757999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3" name="Aichitds10"/>
          <p:cNvSpPr/>
          <p:nvPr>
            <p:custDataLst>
              <p:tags r:id="rId6"/>
            </p:custDataLst>
          </p:nvPr>
        </p:nvSpPr>
        <p:spPr>
          <a:xfrm>
            <a:off x="719455" y="539305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1017905" y="3339465"/>
            <a:ext cx="2686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提升社会保障水平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017905" y="5527040"/>
            <a:ext cx="2686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推进公益事业发展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1017905" y="7714615"/>
            <a:ext cx="28162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维护社会安全稳定</a:t>
            </a:r>
            <a:endParaRPr lang="zh-CN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709930" y="1213485"/>
            <a:ext cx="4445" cy="76714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 descr="资金安全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12920" y="6450965"/>
            <a:ext cx="1656715" cy="1431290"/>
          </a:xfrm>
          <a:prstGeom prst="rect">
            <a:avLst/>
          </a:prstGeom>
        </p:spPr>
      </p:pic>
      <p:pic>
        <p:nvPicPr>
          <p:cNvPr id="7" name="http://photo-static-api.fotomore.com/creative/vcg/400/new/VCG41N1417257322.jpg?uid=386&amp;timestamp=1709085859&amp;sign=fd4aeff66ec63e0178e3cd8c74c564f4" descr="救护队的医生将病人送往医院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847975" y="3228975"/>
            <a:ext cx="3704590" cy="246888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  <p:bldLst>
      <p:bldP spid="104" grpId="0" bldLvl="0" animBg="1"/>
      <p:bldP spid="10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87985" y="1268095"/>
            <a:ext cx="6082030" cy="75552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同侧圆角矩形 9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全面加强政府自身建设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03910" y="1463993"/>
            <a:ext cx="5080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面对发展重任、人民重托，我们牢记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打铁还需自身硬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，坚信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办法总比困难多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，坚决贯彻落实习近平新时代中国特色社会主义思想的政治自觉、思想自觉、行动自觉，在市委的坚强领导下，永葆初心凝心聚力，强基固本彰显担当，全面建设人民满意政府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波形 11"/>
          <p:cNvSpPr/>
          <p:nvPr/>
        </p:nvSpPr>
        <p:spPr>
          <a:xfrm>
            <a:off x="1518920" y="325628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筑牢政治根基，坚决忠诚履职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波形 12"/>
          <p:cNvSpPr/>
          <p:nvPr/>
        </p:nvSpPr>
        <p:spPr>
          <a:xfrm>
            <a:off x="1518920" y="6370955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提升行政效能，务实高效履职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波形 13"/>
          <p:cNvSpPr/>
          <p:nvPr/>
        </p:nvSpPr>
        <p:spPr>
          <a:xfrm>
            <a:off x="1518920" y="533273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锤炼从业本领，踏实为民履职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波形 14"/>
          <p:cNvSpPr/>
          <p:nvPr/>
        </p:nvSpPr>
        <p:spPr>
          <a:xfrm>
            <a:off x="1518920" y="4294505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树牢法治观念，严格依法履职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波形 15"/>
          <p:cNvSpPr/>
          <p:nvPr/>
        </p:nvSpPr>
        <p:spPr>
          <a:xfrm>
            <a:off x="1518920" y="740918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坚持正风肃纪，从严勤廉履职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7" name="内容占位符 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2110" y="1987550"/>
            <a:ext cx="3569335" cy="634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0730" y="720090"/>
            <a:ext cx="5225415" cy="2954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08000" algn="just" fontAlgn="auto">
              <a:lnSpc>
                <a:spcPts val="28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让我们更加紧密地团结在以习近平同志为核心的党中央周围，以</a:t>
            </a:r>
            <a:r>
              <a:rPr lang="en-US" altLang="zh-CN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“</a:t>
            </a: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身在最北方、心向党中央</a:t>
            </a:r>
            <a:r>
              <a:rPr lang="en-US" altLang="zh-CN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”</a:t>
            </a: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的政治忠诚，在市委的坚强领导下，实字为要、干字当头，以敢做善为的责任担当，热情饱满的工作状态，用心用力用情推进</a:t>
            </a:r>
            <a:r>
              <a:rPr lang="en-US" altLang="zh-CN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“</a:t>
            </a: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一极三中心</a:t>
            </a:r>
            <a:r>
              <a:rPr lang="en-US" altLang="zh-CN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”</a:t>
            </a: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建设，奋力谱写五常经济社会可持续振兴、高质量发展新篇章！</a:t>
            </a:r>
            <a:endParaRPr lang="zh-CN" altLang="en-US" sz="2000">
              <a:solidFill>
                <a:srgbClr val="FFFF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方正兰亭黑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11350" y="7781290"/>
            <a:ext cx="29235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制作：五常市人民政府办公室</a:t>
            </a:r>
            <a:endParaRPr lang="zh-CN" sz="16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9" name="图片 8" descr="770bc06b9310299e5c5592bf05aafe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265" y="-401320"/>
            <a:ext cx="6344920" cy="11279505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坚持聚焦主业、加压赶超，经济形势稳步向好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2321974" y="1574165"/>
            <a:ext cx="2997675" cy="1014449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全年地区生产总值预计实现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300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元以上，有望达到近年最高水平，总量保持全省县域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首位</a:t>
            </a:r>
            <a:endParaRPr lang="zh-CN" altLang="en-US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2422425" y="2960258"/>
            <a:ext cx="2997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规上工业总产值预计完成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200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元以上</a:t>
            </a:r>
            <a:endParaRPr lang="zh-CN" altLang="en-US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2424273" y="6496155"/>
            <a:ext cx="2997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一般公共预算收入实现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7.6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元，税收完成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5.05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元，创历史新高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2423638" y="5367327"/>
            <a:ext cx="2998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社会消费品零售总额预计完成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84.3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</a:t>
            </a:r>
            <a:endParaRPr lang="zh-CN" altLang="en-US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2424444" y="7873717"/>
            <a:ext cx="2997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城乡居民人均可支配收入预计分别同比增长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5.2%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和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6.5%</a:t>
            </a:r>
            <a:endParaRPr lang="en-US" altLang="zh-CN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5" name="图片 24" descr="5c763d5e38c7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9066" y="1720850"/>
            <a:ext cx="721047" cy="721047"/>
          </a:xfrm>
          <a:prstGeom prst="rect">
            <a:avLst/>
          </a:prstGeom>
        </p:spPr>
      </p:pic>
      <p:pic>
        <p:nvPicPr>
          <p:cNvPr id="26" name="图片 25" descr="44561d3f7a3931ce16412814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6871" y="6551083"/>
            <a:ext cx="734195" cy="734195"/>
          </a:xfrm>
          <a:prstGeom prst="rect">
            <a:avLst/>
          </a:prstGeom>
        </p:spPr>
      </p:pic>
      <p:pic>
        <p:nvPicPr>
          <p:cNvPr id="27" name="图片 26" descr="14561ee593074eb1164301035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46236" y="4059226"/>
            <a:ext cx="734887" cy="734887"/>
          </a:xfrm>
          <a:prstGeom prst="rect">
            <a:avLst/>
          </a:prstGeom>
        </p:spPr>
      </p:pic>
      <p:pic>
        <p:nvPicPr>
          <p:cNvPr id="28" name="图片 27" descr="49361cc07624e9e7164076118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58993" y="2883521"/>
            <a:ext cx="734195" cy="734195"/>
          </a:xfrm>
          <a:prstGeom prst="rect">
            <a:avLst/>
          </a:prstGeom>
        </p:spPr>
      </p:pic>
      <p:pic>
        <p:nvPicPr>
          <p:cNvPr id="31" name="图片 30" descr="41861dd3c414f771164188883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58936" y="7793718"/>
            <a:ext cx="721739" cy="725891"/>
          </a:xfrm>
          <a:prstGeom prst="rect">
            <a:avLst/>
          </a:prstGeom>
        </p:spPr>
      </p:pic>
      <p:pic>
        <p:nvPicPr>
          <p:cNvPr id="32" name="图片 31" descr="62561c419d44debb164024162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46928" y="5302732"/>
            <a:ext cx="734195" cy="73973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2422368" y="3976677"/>
            <a:ext cx="29983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固定资产投资预计完成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108.2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，创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历史最高水平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坚持统筹调度、攻坚破难，项目建设有序推进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000" y="1631315"/>
            <a:ext cx="5080000" cy="1304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抢抓国家利好政策，谋划争取增发国债、超长期特别国债、中央预算内投资、其他中央投资类项目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个，成功获批并实施项目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18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个，累计完成投资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29.36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元，项目入库数量、获批资金额、完成投资额均创</a:t>
            </a:r>
            <a:r>
              <a:rPr lang="en-US" altLang="zh-CN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历史最高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000" y="4577397"/>
            <a:ext cx="508000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全年实施省、哈尔滨市重点项目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29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个，完成投资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24.48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元，以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农副产品精深加工、生物医药、特色文旅、通用装备制造、特色种养殖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五大主导产业为重点，形成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条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产业链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000" y="7460615"/>
            <a:ext cx="5080000" cy="878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储备招商引资项目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个，成功签约项目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个，签约额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56.2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元，全年实际利用内资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25.35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44%</a:t>
            </a:r>
            <a:endParaRPr lang="en-US" altLang="zh-CN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5" name="图片 14" descr="5c750dd8874a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8080" y="6083300"/>
            <a:ext cx="1786890" cy="1038225"/>
          </a:xfrm>
          <a:prstGeom prst="rect">
            <a:avLst/>
          </a:prstGeom>
        </p:spPr>
      </p:pic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18080" y="2966720"/>
            <a:ext cx="1786255" cy="14179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en-US" alt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坚持稳粮增收、做优品牌，一产质效有力提升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54580" y="2453640"/>
            <a:ext cx="35312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粮食作物实播面积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433.66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亩，粮食产量实现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37.95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斤，同比增长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39%</a:t>
            </a:r>
            <a:endParaRPr lang="en-US" altLang="zh-CN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354580" y="4855210"/>
            <a:ext cx="36163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ClrTx/>
              <a:buSzTx/>
              <a:buFontTx/>
            </a:pP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建设菜园革命村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15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个、虾稻种植试点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处，中药材种植面积稳定在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10</a:t>
            </a:r>
            <a:r>
              <a:rPr lang="zh-CN" altLang="en-US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亩，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全年瓜果、蔬菜、水产品产量和畜禽出栏量分别同比增长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22%、16%、4.8%、4.5%</a:t>
            </a:r>
            <a:endParaRPr lang="en-US" altLang="zh-CN" sz="2000" b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54580" y="1434465"/>
            <a:ext cx="35318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ClrTx/>
              <a:buSzTx/>
              <a:buFontTx/>
            </a:pP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恢复新建高标准农田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29.3</a:t>
            </a:r>
            <a:r>
              <a:rPr lang="zh-CN" altLang="en-US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亩，修复水毁农田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2.97</a:t>
            </a:r>
            <a:r>
              <a:rPr lang="zh-CN" altLang="en-US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</a:t>
            </a:r>
            <a:endParaRPr lang="zh-CN" alt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50135" y="3768725"/>
            <a:ext cx="35325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ClrTx/>
              <a:buSzTx/>
              <a:buFontTx/>
            </a:pP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修复水库、堤坝、灌区等水利设施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650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处，农机保有量发展至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9.6</a:t>
            </a:r>
            <a:r>
              <a:rPr lang="zh-CN" altLang="en-US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台，粮食作物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参保面积扩大至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351.3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亩</a:t>
            </a:r>
            <a:endParaRPr lang="zh-CN" alt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54580" y="6534150"/>
            <a:ext cx="36169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ClrTx/>
              <a:buSzTx/>
              <a:buFontTx/>
            </a:pP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实施联农带农产业项目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17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个，脱贫群众持续稳定增收</a:t>
            </a:r>
            <a:endParaRPr lang="zh-CN" alt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53310" y="7412355"/>
            <a:ext cx="36163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ClrTx/>
              <a:buSzTx/>
              <a:buFontTx/>
            </a:pP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五常大米品牌价值攀升至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713.41</a:t>
            </a:r>
            <a:r>
              <a:rPr lang="zh-CN" altLang="en-US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元，连续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年获全国地标产品大米类第</a:t>
            </a:r>
            <a:r>
              <a:rPr lang="en-US" alt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</a:t>
            </a:r>
            <a:r>
              <a:rPr lang="zh-CN" alt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名，品牌强度位列世界稻米地理标志</a:t>
            </a:r>
            <a:r>
              <a:rPr lang="en-US" altLang="zh-CN" sz="16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榜首</a:t>
            </a:r>
            <a:endParaRPr lang="en-US" altLang="zh-CN" sz="1600" b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9" name="图片 18" descr="5c750d6bc73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" y="7544435"/>
            <a:ext cx="1036320" cy="1071245"/>
          </a:xfrm>
          <a:prstGeom prst="rect">
            <a:avLst/>
          </a:prstGeom>
        </p:spPr>
      </p:pic>
      <p:pic>
        <p:nvPicPr>
          <p:cNvPr id="20" name="图片 19" descr="621ef24e7758916461952783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" y="6414135"/>
            <a:ext cx="1130300" cy="1130300"/>
          </a:xfrm>
          <a:prstGeom prst="rect">
            <a:avLst/>
          </a:prstGeom>
        </p:spPr>
      </p:pic>
      <p:pic>
        <p:nvPicPr>
          <p:cNvPr id="17" name="图片 16" descr="5c757fa3c39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005" y="1433830"/>
            <a:ext cx="904240" cy="856615"/>
          </a:xfrm>
          <a:prstGeom prst="rect">
            <a:avLst/>
          </a:prstGeom>
        </p:spPr>
      </p:pic>
      <p:pic>
        <p:nvPicPr>
          <p:cNvPr id="15" name="图片 14" descr="5c758aba6df9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425" y="2646680"/>
            <a:ext cx="972820" cy="814070"/>
          </a:xfrm>
          <a:prstGeom prst="rect">
            <a:avLst/>
          </a:prstGeom>
        </p:spPr>
      </p:pic>
      <p:pic>
        <p:nvPicPr>
          <p:cNvPr id="2" name="图片 1" descr="65f1606a3bdb617103176746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95" y="3645535"/>
            <a:ext cx="1294765" cy="1294765"/>
          </a:xfrm>
          <a:prstGeom prst="rect">
            <a:avLst/>
          </a:prstGeom>
        </p:spPr>
      </p:pic>
      <p:pic>
        <p:nvPicPr>
          <p:cNvPr id="3" name="图片 2" descr="9416667f0718487117180877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05" y="4815840"/>
            <a:ext cx="1598295" cy="15982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坚持工业振兴、科技赋能，二产基础不断夯实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2980" y="1435100"/>
            <a:ext cx="243205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实施工业技改项目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个，认定国家级高新技术企业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家、省级数字化车间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5030" y="2954655"/>
            <a:ext cx="2432685" cy="80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新增规上企业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家，全市规上企业发展至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180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家，总量保持全省县域</a:t>
            </a:r>
            <a:r>
              <a:rPr lang="en-US" altLang="zh-CN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首位</a:t>
            </a:r>
            <a:endParaRPr lang="en-US" altLang="zh-CN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15030" y="5873115"/>
            <a:ext cx="24815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帮助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家停工企业复工复产，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家减产企业复产达产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2980" y="4121150"/>
            <a:ext cx="2432050" cy="17164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发放企业贷款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59.2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4.8%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，中小企业稳企稳岗基金担保贷款投放总额位居哈尔滨各区县（市）</a:t>
            </a:r>
            <a:r>
              <a:rPr lang="en-US" altLang="zh-CN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首位</a:t>
            </a:r>
            <a:endParaRPr lang="en-US" altLang="zh-CN" sz="16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980" y="7256780"/>
            <a:ext cx="257492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经开区全年营业收入预计实现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220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91%</a:t>
            </a:r>
            <a:endParaRPr lang="en-US" altLang="zh-CN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1" name="图片 10" descr="5c75ffdf76b8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405" y="1384300"/>
            <a:ext cx="1684020" cy="1212850"/>
          </a:xfrm>
          <a:prstGeom prst="rect">
            <a:avLst/>
          </a:prstGeom>
        </p:spPr>
      </p:pic>
      <p:pic>
        <p:nvPicPr>
          <p:cNvPr id="12" name="图片 11" descr="86603f4ce34981d1614761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" y="2442845"/>
            <a:ext cx="1726565" cy="1726565"/>
          </a:xfrm>
          <a:prstGeom prst="rect">
            <a:avLst/>
          </a:prstGeom>
        </p:spPr>
      </p:pic>
      <p:pic>
        <p:nvPicPr>
          <p:cNvPr id="14" name="图片 13" descr="632bca2a5894b16638141867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70" y="5344160"/>
            <a:ext cx="1760855" cy="1576705"/>
          </a:xfrm>
          <a:prstGeom prst="rect">
            <a:avLst/>
          </a:prstGeom>
        </p:spPr>
      </p:pic>
      <p:pic>
        <p:nvPicPr>
          <p:cNvPr id="5" name="图片 4" descr="5c75613bb2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880" y="4187190"/>
            <a:ext cx="1224280" cy="1224280"/>
          </a:xfrm>
          <a:prstGeom prst="rect">
            <a:avLst/>
          </a:prstGeom>
        </p:spPr>
      </p:pic>
      <p:pic>
        <p:nvPicPr>
          <p:cNvPr id="13" name="图片 12" descr="7b0a202020202266696c746572223a202232220a7d0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19880" y="7001510"/>
            <a:ext cx="1316990" cy="12458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坚持积蓄动能、深挖潜力，三产活力有效释放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910" y="4477385"/>
            <a:ext cx="3279775" cy="1122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存贷款预计分别实现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509.6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元、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210.3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8.6%、7.3%</a:t>
            </a:r>
            <a:endParaRPr lang="zh-CN" altLang="en-US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3910" y="3121660"/>
            <a:ext cx="3279775" cy="992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</a:t>
            </a:r>
            <a:r>
              <a:rPr lang="en-US" altLang="zh-CN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期直播大赛和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轮公益技能培训，电商营业额突破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55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910" y="7468235"/>
            <a:ext cx="3279775" cy="1089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稻乡小镇、双跃湖野奢营地、智乐谷稻乡不夜城成为五常文旅新兴打卡地，全年接待游客和旅游收入分别同比增长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73%、67%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，创历史新高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803910" y="1707515"/>
            <a:ext cx="32797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全市限上商贸企业发展至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户，进出口总额预计同比增长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altLang="en-US" sz="20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84" name="直接连接符 83"/>
          <p:cNvCxnSpPr/>
          <p:nvPr/>
        </p:nvCxnSpPr>
        <p:spPr>
          <a:xfrm>
            <a:off x="388620" y="2667000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528320" y="4184650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388620" y="5735320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8" name="https://img8.file.cache.docer.com/storage/1699411407920107600/2dd8af03e05ddd36673a0ac279ecd9b4.png" descr="00669_购物车消费_9106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2815" y="1263015"/>
            <a:ext cx="1457325" cy="1457325"/>
          </a:xfrm>
          <a:prstGeom prst="rect">
            <a:avLst/>
          </a:prstGeom>
        </p:spPr>
      </p:pic>
      <p:pic>
        <p:nvPicPr>
          <p:cNvPr id="89" name="图片 88" descr="65be3651603c917069645613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42180" y="2811780"/>
            <a:ext cx="1190625" cy="1190625"/>
          </a:xfrm>
          <a:prstGeom prst="rect">
            <a:avLst/>
          </a:prstGeom>
        </p:spPr>
      </p:pic>
      <p:pic>
        <p:nvPicPr>
          <p:cNvPr id="90" name="图片 89" descr="商务旅游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2815" y="6157595"/>
            <a:ext cx="1190625" cy="914400"/>
          </a:xfrm>
          <a:prstGeom prst="rect">
            <a:avLst/>
          </a:prstGeom>
        </p:spPr>
      </p:pic>
      <p:pic>
        <p:nvPicPr>
          <p:cNvPr id="91" name="图片 90" descr="5c75597c83e6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42180" y="7479665"/>
            <a:ext cx="1189990" cy="92202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388620" y="7335520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03910" y="6024245"/>
            <a:ext cx="3279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开展政企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助力亚冬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文旅市场升级专项行动，在凤凰山景区成功举办冰雪旅游推介会，打造哈尔滨旅游外延目的地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1" name="图片 10" descr="6473faa86e175168532240863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93260" y="4122420"/>
            <a:ext cx="1627505" cy="162750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坚持生态优先、绿色发展，环境质量持续优化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8360" y="2988310"/>
            <a:ext cx="34429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3"/>
            </p:custDataLst>
          </p:nvPr>
        </p:nvSpPr>
        <p:spPr>
          <a:xfrm rot="10800000">
            <a:off x="1088975" y="1625145"/>
            <a:ext cx="4680000" cy="1440000"/>
          </a:xfrm>
          <a:prstGeom prst="homePlate">
            <a:avLst/>
          </a:prstGeom>
          <a:gradFill>
            <a:gsLst>
              <a:gs pos="85000">
                <a:srgbClr val="FF0000"/>
              </a:gs>
              <a:gs pos="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>
            <p:custDataLst>
              <p:tags r:id="rId4"/>
            </p:custDataLst>
          </p:nvPr>
        </p:nvSpPr>
        <p:spPr>
          <a:xfrm>
            <a:off x="2012950" y="1762760"/>
            <a:ext cx="3444240" cy="1021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高质量整改完成第二轮中央环保督察交办信访案件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45</a:t>
            </a:r>
            <a:r>
              <a:rPr lang="zh-CN" altLang="en-US" sz="16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件、反馈问题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</a:t>
            </a:r>
            <a:r>
              <a:rPr lang="zh-CN" altLang="en-US" sz="16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项，高效办结省级生态环境保护督察交办信访案件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</a:t>
            </a:r>
            <a:endParaRPr lang="zh-CN" altLang="en-US" sz="16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5"/>
            </p:custDataLst>
          </p:nvPr>
        </p:nvSpPr>
        <p:spPr>
          <a:xfrm rot="10800000">
            <a:off x="1088975" y="3928925"/>
            <a:ext cx="4680000" cy="1440000"/>
          </a:xfrm>
          <a:prstGeom prst="homePlate">
            <a:avLst/>
          </a:prstGeom>
          <a:gradFill>
            <a:gsLst>
              <a:gs pos="100000">
                <a:srgbClr val="FF1744"/>
              </a:gs>
              <a:gs pos="0">
                <a:srgbClr val="FF8A8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116455" y="4076065"/>
            <a:ext cx="3444875" cy="1223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新建秸秆收储站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处，完成清洁取暖改造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3233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户，污水处理厂全部达标排放，磨盘山水源地入选全国美丽河湖优秀案例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五边形 13"/>
          <p:cNvSpPr/>
          <p:nvPr>
            <p:custDataLst>
              <p:tags r:id="rId7"/>
            </p:custDataLst>
          </p:nvPr>
        </p:nvSpPr>
        <p:spPr>
          <a:xfrm rot="10800000">
            <a:off x="1088975" y="6382565"/>
            <a:ext cx="4680000" cy="1440000"/>
          </a:xfrm>
          <a:prstGeom prst="homePlate">
            <a:avLst/>
          </a:prstGeom>
          <a:gradFill>
            <a:gsLst>
              <a:gs pos="0">
                <a:srgbClr val="F6EED9"/>
              </a:gs>
              <a:gs pos="100000">
                <a:srgbClr val="F5131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014855" y="6513830"/>
            <a:ext cx="3442335" cy="1021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修复历史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遗留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矿山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座，治理侵蚀沟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329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条，补植补造国有林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3708.5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亩，绿化样板村和示范村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27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个，森林覆盖率达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46.3%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以上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5" name="图片 14" descr="生态环境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185" y="2110740"/>
            <a:ext cx="467995" cy="467995"/>
          </a:xfrm>
          <a:prstGeom prst="rect">
            <a:avLst/>
          </a:prstGeom>
        </p:spPr>
      </p:pic>
      <p:pic>
        <p:nvPicPr>
          <p:cNvPr id="18" name="图片 17" descr="生态环境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185" y="6868160"/>
            <a:ext cx="467995" cy="467995"/>
          </a:xfrm>
          <a:prstGeom prst="rect">
            <a:avLst/>
          </a:prstGeom>
        </p:spPr>
      </p:pic>
      <p:pic>
        <p:nvPicPr>
          <p:cNvPr id="19" name="图片 18" descr="生态环境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185" y="4411345"/>
            <a:ext cx="467995" cy="46799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87985" y="1268095"/>
            <a:ext cx="6082030" cy="7874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坚持建管并举、提升品质，城乡面貌大幅改观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882015" y="154495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195070" y="1588135"/>
            <a:ext cx="4467225" cy="979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高效征收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个重点项目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105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平方米用地，审批备案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13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个项目用地，新增建设用地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178.4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195705" y="3076575"/>
            <a:ext cx="44665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投资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6720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，改造老旧小区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15.1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平方米。投资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588.6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元，完成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城乡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危房改造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252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7"/>
            </p:custDataLst>
          </p:nvPr>
        </p:nvSpPr>
        <p:spPr>
          <a:xfrm>
            <a:off x="882015" y="290766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1276985" y="4507230"/>
            <a:ext cx="4384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吉黑高速全线、铁科高速五常至拉林河段建成通车，哈尔滨都市圈环线西南环段启动建设，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一网两纵三横四环多联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交通格局基本形成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1195705" y="5962015"/>
            <a:ext cx="4466590" cy="970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投资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6.2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元，修建农村公路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771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公里，被国家四部委评为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全国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四好农村路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高质量发展典型案例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1195070" y="7460615"/>
            <a:ext cx="4465955" cy="842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打通福熙南路、凯丽凤凰城路等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条卡脖路，高标准修复金山大街、体育东路等城区主干道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条</a:t>
            </a:r>
            <a:r>
              <a:rPr lang="en-US" alt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28.3</a:t>
            </a:r>
            <a:r>
              <a:rPr lang="zh-CN" altLang="en-US" sz="16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</a:t>
            </a:r>
            <a:endParaRPr lang="zh-CN" altLang="en-US" sz="1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1"/>
            </p:custDataLst>
          </p:nvPr>
        </p:nvSpPr>
        <p:spPr>
          <a:xfrm>
            <a:off x="882015" y="441134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2"/>
            </p:custDataLst>
          </p:nvPr>
        </p:nvSpPr>
        <p:spPr>
          <a:xfrm>
            <a:off x="882015" y="591502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5" name="圆角矩形 24"/>
          <p:cNvSpPr/>
          <p:nvPr>
            <p:custDataLst>
              <p:tags r:id="rId13"/>
            </p:custDataLst>
          </p:nvPr>
        </p:nvSpPr>
        <p:spPr>
          <a:xfrm>
            <a:off x="882015" y="7418705"/>
            <a:ext cx="5095240" cy="1022350"/>
          </a:xfrm>
          <a:prstGeom prst="round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101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102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103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picid" val="{b4b658cc-f492-4517-9289-0b08196a53de}"/>
</p:tagLst>
</file>

<file path=ppt/tags/tag106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07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08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09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1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2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3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4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5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6.xml><?xml version="1.0" encoding="utf-8"?>
<p:tagLst xmlns:p="http://schemas.openxmlformats.org/presentationml/2006/main">
  <p:tag name="KSO_WM_DIAGRAM_VIRTUALLY_FRAME" val="{&quot;height&quot;:620.05,&quot;left&quot;:30.55,&quot;top&quot;:99.85,&quot;width&quot;:478.9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picid" val="{b4b658cc-f492-4517-9289-0b08196a53de}"/>
</p:tagLst>
</file>

<file path=ppt/tags/tag119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1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2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3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4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5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6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7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8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29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31.xml><?xml version="1.0" encoding="utf-8"?>
<p:tagLst xmlns:p="http://schemas.openxmlformats.org/presentationml/2006/main">
  <p:tag name="KSO_WM_DIAGRAM_VIRTUALLY_FRAME" val="{&quot;height&quot;:719.9,&quot;left&quot;:30.55,&quot;top&quot;:0,&quot;width&quot;:478.9}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UNIT_PLACING_PICTURE_USER_VIEWPORT" val="{&quot;height&quot;:9159,&quot;width&quot;:9578}"/>
</p:tagLst>
</file>

<file path=ppt/tags/tag134.xml><?xml version="1.0" encoding="utf-8"?>
<p:tagLst xmlns:p="http://schemas.openxmlformats.org/presentationml/2006/main">
  <p:tag name="picid" val="{52550a55-9b7a-491a-9bd9-dde3ac23a327}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picid" val="{a670aefb-5e2e-4e55-b4a3-1e75412b67d6}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picid" val="{aa7e294b-d7c7-4e62-a63c-0ef21cd3b6b7}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DIAGRAM_VIRTUALLY_FRAME" val="{&quot;height&quot;:505.95,&quot;left&quot;:76.8,&quot;top&quot;:106,&quot;width&quot;:813.95}"/>
</p:tagLst>
</file>

<file path=ppt/tags/tag143.xml><?xml version="1.0" encoding="utf-8"?>
<p:tagLst xmlns:p="http://schemas.openxmlformats.org/presentationml/2006/main">
  <p:tag name="KSO_WM_DIAGRAM_VIRTUALLY_FRAME" val="{&quot;height&quot;:505.95,&quot;left&quot;:76.8,&quot;top&quot;:106,&quot;width&quot;:813.95}"/>
</p:tagLst>
</file>

<file path=ppt/tags/tag144.xml><?xml version="1.0" encoding="utf-8"?>
<p:tagLst xmlns:p="http://schemas.openxmlformats.org/presentationml/2006/main">
  <p:tag name="KSO_WM_DIAGRAM_VIRTUALLY_FRAME" val="{&quot;height&quot;:505.95,&quot;left&quot;:76.8,&quot;top&quot;:106,&quot;width&quot;:813.95}"/>
</p:tagLst>
</file>

<file path=ppt/tags/tag145.xml><?xml version="1.0" encoding="utf-8"?>
<p:tagLst xmlns:p="http://schemas.openxmlformats.org/presentationml/2006/main">
  <p:tag name="KSO_WM_DIAGRAM_VIRTUALLY_FRAME" val="{&quot;height&quot;:505.95,&quot;left&quot;:76.8,&quot;top&quot;:106,&quot;width&quot;:813.95}"/>
</p:tagLst>
</file>

<file path=ppt/tags/tag146.xml><?xml version="1.0" encoding="utf-8"?>
<p:tagLst xmlns:p="http://schemas.openxmlformats.org/presentationml/2006/main">
  <p:tag name="KSO_WM_DIAGRAM_VIRTUALLY_FRAME" val="{&quot;height&quot;:505.95,&quot;left&quot;:76.8,&quot;top&quot;:106,&quot;width&quot;:813.95}"/>
</p:tagLst>
</file>

<file path=ppt/tags/tag147.xml><?xml version="1.0" encoding="utf-8"?>
<p:tagLst xmlns:p="http://schemas.openxmlformats.org/presentationml/2006/main">
  <p:tag name="KSO_WM_DIAGRAM_VIRTUALLY_FRAME" val="{&quot;height&quot;:505.95,&quot;left&quot;:76.8,&quot;top&quot;:106,&quot;width&quot;:813.95}"/>
  <p:tag name="picid" val="{e6ebb90b-0972-41bd-b34c-942ac0b5aa1d}"/>
</p:tagLst>
</file>

<file path=ppt/tags/tag148.xml><?xml version="1.0" encoding="utf-8"?>
<p:tagLst xmlns:p="http://schemas.openxmlformats.org/presentationml/2006/main">
  <p:tag name="KSO_WM_DIAGRAM_VIRTUALLY_FRAME" val="{&quot;height&quot;:505.95,&quot;left&quot;:76.8,&quot;top&quot;:106,&quot;width&quot;:813.95}"/>
  <p:tag name="picid" val="{40f2eaed-260f-4127-9d4a-0652a558f23a}"/>
</p:tagLst>
</file>

<file path=ppt/tags/tag149.xml><?xml version="1.0" encoding="utf-8"?>
<p:tagLst xmlns:p="http://schemas.openxmlformats.org/presentationml/2006/main">
  <p:tag name="KSO_WM_DIAGRAM_VIRTUALLY_FRAME" val="{&quot;height&quot;:505.95,&quot;left&quot;:76.8,&quot;top&quot;:106,&quot;width&quot;:813.95}"/>
  <p:tag name="picid" val="{274f9c25-3934-49df-bd91-4372b77599c4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505.95,&quot;left&quot;:76.8,&quot;top&quot;:106,&quot;width&quot;:813.95}"/>
  <p:tag name="picid" val="{96359bda-af84-4616-b4ed-ea291bb9aa83}"/>
</p:tagLst>
</file>

<file path=ppt/tags/tag151.xml><?xml version="1.0" encoding="utf-8"?>
<p:tagLst xmlns:p="http://schemas.openxmlformats.org/presentationml/2006/main">
  <p:tag name="KSO_WM_DIAGRAM_VIRTUALLY_FRAME" val="{&quot;height&quot;:505.95,&quot;left&quot;:76.8,&quot;top&quot;:106,&quot;width&quot;:813.95}"/>
  <p:tag name="picid" val="{6bb2f4a6-d2cc-41b3-ab2c-e44353609c6a}"/>
</p:tagLst>
</file>

<file path=ppt/tags/tag152.xml><?xml version="1.0" encoding="utf-8"?>
<p:tagLst xmlns:p="http://schemas.openxmlformats.org/presentationml/2006/main">
  <p:tag name="picid" val="{e3132721-c056-494e-a7a9-137c1fdff299}"/>
</p:tagLst>
</file>

<file path=ppt/tags/tag153.xml><?xml version="1.0" encoding="utf-8"?>
<p:tagLst xmlns:p="http://schemas.openxmlformats.org/presentationml/2006/main">
  <p:tag name="picid" val="{c3d659bf-3c14-4884-b27f-98859cbe162b}"/>
</p:tagLst>
</file>

<file path=ppt/tags/tag154.xml><?xml version="1.0" encoding="utf-8"?>
<p:tagLst xmlns:p="http://schemas.openxmlformats.org/presentationml/2006/main">
  <p:tag name="picid" val="{13990f4c-cd83-496b-93a0-c76b06b79829}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523366,50034352],&quot;65&quot;:[20205081]}"/>
</p:tagLst>
</file>

<file path=ppt/tags/tag156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57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58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59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61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62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63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164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65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66.xml><?xml version="1.0" encoding="utf-8"?>
<p:tagLst xmlns:p="http://schemas.openxmlformats.org/presentationml/2006/main">
  <p:tag name="picid" val="{76b1f96d-b66b-4242-8bd9-948323b7fcce}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69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  <p:tag name="picid" val="{126a5470-a4e0-4d1b-ba3e-f32c3e34a269}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73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74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75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76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77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78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79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81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82.xml><?xml version="1.0" encoding="utf-8"?>
<p:tagLst xmlns:p="http://schemas.openxmlformats.org/presentationml/2006/main">
  <p:tag name="KSO_WM_DIAGRAM_VIRTUALLY_FRAME" val="{&quot;height&quot;:564.5976377952755,&quot;left&quot;:-7.3908661417323405,&quot;top&quot;:99.90236220472441,&quot;width&quot;:890.1427559055116}"/>
</p:tagLst>
</file>

<file path=ppt/tags/tag183.xml><?xml version="1.0" encoding="utf-8"?>
<p:tagLst xmlns:p="http://schemas.openxmlformats.org/presentationml/2006/main">
  <p:tag name="picid" val="{04d5f27a-0d1c-4913-bc7d-e557da2ec1bb}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5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86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87.xml><?xml version="1.0" encoding="utf-8"?>
<p:tagLst xmlns:p="http://schemas.openxmlformats.org/presentationml/2006/main">
  <p:tag name="picid" val="{ce253acd-2c79-47e0-934f-bae476b7b87d}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9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91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2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3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4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5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6.xml><?xml version="1.0" encoding="utf-8"?>
<p:tagLst xmlns:p="http://schemas.openxmlformats.org/presentationml/2006/main">
  <p:tag name="KSO_WM_DIAGRAM_VIRTUALLY_FRAME" val="{&quot;height&quot;:283.3,&quot;left&quot;:144.7,&quot;top&quot;:379.6,&quot;width&quot;:253.05}"/>
</p:tagLst>
</file>

<file path=ppt/tags/tag197.xml><?xml version="1.0" encoding="utf-8"?>
<p:tagLst xmlns:p="http://schemas.openxmlformats.org/presentationml/2006/main">
  <p:tag name="picid" val="{feec407c-3f77-41fb-a83a-97aee1b31c91}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9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201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2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3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4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5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6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7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8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09.xml><?xml version="1.0" encoding="utf-8"?>
<p:tagLst xmlns:p="http://schemas.openxmlformats.org/presentationml/2006/main">
  <p:tag name="KSO_WM_DIAGRAM_VIRTUALLY_FRAME" val="{&quot;height&quot;:486.65,&quot;left&quot;:59.25,&quot;top&quot;:208.4,&quot;width&quot;:888.15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486.65,&quot;left&quot;:59.25,&quot;top&quot;:208.4,&quot;width&quot;:888.15}"/>
  <p:tag name="picid" val="{19ba1e73-bf57-4ca2-86a7-a0390a6384e7}"/>
</p:tagLst>
</file>

<file path=ppt/tags/tag211.xml><?xml version="1.0" encoding="utf-8"?>
<p:tagLst xmlns:p="http://schemas.openxmlformats.org/presentationml/2006/main">
  <p:tag name="KSO_WM_DIAGRAM_VIRTUALLY_FRAME" val="{&quot;height&quot;:486.65,&quot;left&quot;:59.25,&quot;top&quot;:208.4,&quot;width&quot;:888.15}"/>
  <p:tag name="picid" val="{cc538809-36f5-43d8-887e-434fac138124}"/>
</p:tagLst>
</file>

<file path=ppt/tags/tag212.xml><?xml version="1.0" encoding="utf-8"?>
<p:tagLst xmlns:p="http://schemas.openxmlformats.org/presentationml/2006/main">
  <p:tag name="KSO_WM_DIAGRAM_VIRTUALLY_FRAME" val="{&quot;height&quot;:486.65,&quot;left&quot;:59.25,&quot;top&quot;:208.4,&quot;width&quot;:888.15}"/>
  <p:tag name="picid" val="{a9eecdb4-7062-491a-9013-c209644f42b0}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4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215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216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17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18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19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21.xml><?xml version="1.0" encoding="utf-8"?>
<p:tagLst xmlns:p="http://schemas.openxmlformats.org/presentationml/2006/main">
  <p:tag name="KSO_WM_DIAGRAM_VIRTUALLY_FRAME" val="{&quot;height&quot;:394.45,&quot;left&quot;:56.65,&quot;top&quot;:252.45,&quot;width&quot;:452.8}"/>
</p:tagLst>
</file>

<file path=ppt/tags/tag222.xml><?xml version="1.0" encoding="utf-8"?>
<p:tagLst xmlns:p="http://schemas.openxmlformats.org/presentationml/2006/main">
  <p:tag name="KSO_WM_DIAGRAM_VIRTUALLY_FRAME" val="{&quot;height&quot;:425.37732283464555,&quot;left&quot;:47.488582677165354,&quot;top&quot;:228.04102362204725,&quot;width&quot;:478.11141732283465}"/>
  <p:tag name="picid" val="{ff5b3a4e-5a6f-4e1e-8e36-45e46bae8a43}"/>
</p:tagLst>
</file>

<file path=ppt/tags/tag223.xml><?xml version="1.0" encoding="utf-8"?>
<p:tagLst xmlns:p="http://schemas.openxmlformats.org/presentationml/2006/main">
  <p:tag name="KSO_WM_DIAGRAM_VIRTUALLY_FRAME" val="{&quot;height&quot;:394.45,&quot;left&quot;:56.65,&quot;top&quot;:252.45,&quot;width&quot;:452.8}"/>
  <p:tag name="picid" val="{2fbc8c3d-c4ae-4eb1-a9cf-9c8fc0f3b3ca}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6.xml><?xml version="1.0" encoding="utf-8"?>
<p:tagLst xmlns:p="http://schemas.openxmlformats.org/presentationml/2006/main">
  <p:tag name="picid" val="{253adb04-7f04-40f5-a45a-9191fbf9c0f2}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8.xml><?xml version="1.0" encoding="utf-8"?>
<p:tagLst xmlns:p="http://schemas.openxmlformats.org/presentationml/2006/main">
  <p:tag name="resource_record_key" val="{&quot;10&quot;:[4523366,50034352],&quot;13&quot;:[20419695,19965465,4429424,20104445,20184177,20362274,4364978,4364957,4705196,19951196,20481688,4364888,20481652,4721902],&quot;65&quot;:[20205081],&quot;70&quot;:[3314514,3315342,3316400,3315338,3315344,3312357]}"/>
  <p:tag name="commondata" val="eyJoZGlkIjoiZTBlNDY5Y2E4MTk2ZTBkMWQ2ZGIwYTIwNWYyNmFmMDIifQ=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icid" val="{07fc2157-1488-4823-a5a7-ed31271c3aaf}"/>
</p:tagLst>
</file>

<file path=ppt/tags/tag64.xml><?xml version="1.0" encoding="utf-8"?>
<p:tagLst xmlns:p="http://schemas.openxmlformats.org/presentationml/2006/main">
  <p:tag name="picid" val="{1abc76c8-aa4d-436d-87f8-2f83a69ea252}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68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69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1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2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3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4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5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6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7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8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79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82.xml><?xml version="1.0" encoding="utf-8"?>
<p:tagLst xmlns:p="http://schemas.openxmlformats.org/presentationml/2006/main">
  <p:tag name="picid" val="{401f4bca-2f89-4baf-8aa6-d6a4bb20addc}"/>
</p:tagLst>
</file>

<file path=ppt/tags/tag83.xml><?xml version="1.0" encoding="utf-8"?>
<p:tagLst xmlns:p="http://schemas.openxmlformats.org/presentationml/2006/main">
  <p:tag name="picid" val="{bd518698-d059-4b7a-9b14-46e081114209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picid" val="{e5100ac7-96b0-41fa-85fc-b216e4c9e472}"/>
  <p:tag name="KSO_WM_UNIT_PLACING_PICTURE_USER_VIEWPORT" val="{&quot;height&quot;:1962,&quot;width&quot;:2074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picid" val="{b3051d91-90a4-478c-8153-1fa505ed4e09}"/>
</p:tagLst>
</file>

<file path=ppt/tags/tag89.xml><?xml version="1.0" encoding="utf-8"?>
<p:tagLst xmlns:p="http://schemas.openxmlformats.org/presentationml/2006/main">
  <p:tag name="picid" val="{688dc336-f0b0-479f-9502-86cd30d4bd20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icid" val="{df32aa6c-7d2b-4efd-817a-1095844de86d}"/>
</p:tagLst>
</file>

<file path=ppt/tags/tag91.xml><?xml version="1.0" encoding="utf-8"?>
<p:tagLst xmlns:p="http://schemas.openxmlformats.org/presentationml/2006/main">
  <p:tag name="picid" val="{7377fb68-4d94-4646-8f4e-84ae340927d6}"/>
</p:tagLst>
</file>

<file path=ppt/tags/tag92.xml><?xml version="1.0" encoding="utf-8"?>
<p:tagLst xmlns:p="http://schemas.openxmlformats.org/presentationml/2006/main">
  <p:tag name="picid" val="{61ead3e9-f474-423c-be89-f1b3b05c9c51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95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96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97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98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ags/tag99.xml><?xml version="1.0" encoding="utf-8"?>
<p:tagLst xmlns:p="http://schemas.openxmlformats.org/presentationml/2006/main">
  <p:tag name="KSO_WM_DIAGRAM_VIRTUALLY_FRAME" val="{&quot;height&quot;:596.1,&quot;left&quot;:30.55,&quot;top&quot;:99.85,&quot;width&quot;:478.9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4591</Words>
  <Application>WPS 演示</Application>
  <PresentationFormat>宽屏</PresentationFormat>
  <Paragraphs>297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汉仪铸字美心体简</vt:lpstr>
      <vt:lpstr>微软雅黑</vt:lpstr>
      <vt:lpstr>汉仪劲楷简</vt:lpstr>
      <vt:lpstr>汉仪颜楷简</vt:lpstr>
      <vt:lpstr>楷体_GB2312</vt:lpstr>
      <vt:lpstr>方正粗黑宋简体</vt:lpstr>
      <vt:lpstr>方正兰亭黑简体</vt:lpstr>
      <vt:lpstr>Arial Unicode MS</vt:lpstr>
      <vt:lpstr>Calibri</vt:lpstr>
      <vt:lpstr>汉仪汉黑W</vt:lpstr>
      <vt:lpstr>华康行楷体 W5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howie</cp:lastModifiedBy>
  <cp:revision>191</cp:revision>
  <dcterms:created xsi:type="dcterms:W3CDTF">2019-06-19T02:08:00Z</dcterms:created>
  <dcterms:modified xsi:type="dcterms:W3CDTF">2025-01-09T03:29:18Z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14B1D43A56444DC6AE8881612CA0981A_11</vt:lpwstr>
  </property>
</Properties>
</file>